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82" r:id="rId2"/>
    <p:sldId id="257" r:id="rId3"/>
    <p:sldId id="258" r:id="rId4"/>
    <p:sldId id="278" r:id="rId5"/>
    <p:sldId id="279" r:id="rId6"/>
    <p:sldId id="515" r:id="rId7"/>
    <p:sldId id="280" r:id="rId8"/>
    <p:sldId id="463" r:id="rId9"/>
    <p:sldId id="442" r:id="rId10"/>
    <p:sldId id="434" r:id="rId11"/>
    <p:sldId id="512" r:id="rId12"/>
    <p:sldId id="510" r:id="rId13"/>
    <p:sldId id="511" r:id="rId14"/>
    <p:sldId id="437" r:id="rId15"/>
    <p:sldId id="267" r:id="rId16"/>
    <p:sldId id="464" r:id="rId17"/>
    <p:sldId id="445" r:id="rId18"/>
    <p:sldId id="448" r:id="rId19"/>
    <p:sldId id="439" r:id="rId20"/>
    <p:sldId id="440" r:id="rId21"/>
    <p:sldId id="514" r:id="rId22"/>
    <p:sldId id="451" r:id="rId23"/>
    <p:sldId id="452" r:id="rId24"/>
    <p:sldId id="453" r:id="rId25"/>
    <p:sldId id="454" r:id="rId26"/>
    <p:sldId id="455" r:id="rId27"/>
    <p:sldId id="475" r:id="rId28"/>
    <p:sldId id="458" r:id="rId29"/>
    <p:sldId id="459" r:id="rId30"/>
    <p:sldId id="509" r:id="rId31"/>
    <p:sldId id="462" r:id="rId32"/>
    <p:sldId id="471" r:id="rId33"/>
    <p:sldId id="516" r:id="rId34"/>
    <p:sldId id="517" r:id="rId35"/>
    <p:sldId id="472" r:id="rId36"/>
    <p:sldId id="473" r:id="rId37"/>
    <p:sldId id="281" r:id="rId38"/>
    <p:sldId id="262" r:id="rId39"/>
    <p:sldId id="264" r:id="rId40"/>
    <p:sldId id="27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037"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ACD4D-4F69-4014-AC5E-70731B8F44E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F457019-88B3-4C15-A9C0-76332B726233}">
      <dgm:prSet/>
      <dgm:spPr/>
      <dgm:t>
        <a:bodyPr/>
        <a:lstStyle/>
        <a:p>
          <a:r>
            <a:rPr lang="kk-KZ"/>
            <a:t>● Көлемінің кіші болуы (микроорганизмдердің көлемі мкм өлшенеді,  1мкм=1</a:t>
          </a:r>
          <a:r>
            <a:rPr lang="kk-KZ" baseline="30000"/>
            <a:t>-6</a:t>
          </a:r>
          <a:r>
            <a:rPr lang="kk-KZ"/>
            <a:t>м)</a:t>
          </a:r>
          <a:endParaRPr lang="en-US"/>
        </a:p>
      </dgm:t>
    </dgm:pt>
    <dgm:pt modelId="{E907F7E6-0862-43B7-BA5A-05044553D5F4}" type="parTrans" cxnId="{C1168E31-7B04-4FED-B90A-BB741954B8CC}">
      <dgm:prSet/>
      <dgm:spPr/>
      <dgm:t>
        <a:bodyPr/>
        <a:lstStyle/>
        <a:p>
          <a:endParaRPr lang="en-US"/>
        </a:p>
      </dgm:t>
    </dgm:pt>
    <dgm:pt modelId="{59C3973A-979B-4244-8A42-70FE9A4978F1}" type="sibTrans" cxnId="{C1168E31-7B04-4FED-B90A-BB741954B8CC}">
      <dgm:prSet/>
      <dgm:spPr/>
      <dgm:t>
        <a:bodyPr/>
        <a:lstStyle/>
        <a:p>
          <a:endParaRPr lang="en-US"/>
        </a:p>
      </dgm:t>
    </dgm:pt>
    <dgm:pt modelId="{4A28F09E-787D-44DA-9484-B50A993EB638}">
      <dgm:prSet/>
      <dgm:spPr/>
      <dgm:t>
        <a:bodyPr/>
        <a:lstStyle/>
        <a:p>
          <a:r>
            <a:rPr lang="kk-KZ" dirty="0"/>
            <a:t>● Зат алмасу процесінің жылдам жүруі. Себебі микроорганизмдер бүкіл денесімен зат алмасуға қатысады. Бактерия клеткалары ең кіші болғандықтан олар басқа микроорганизмдермен салыстырғанда тез өсіп-көбейеді,  одан кейінгі орынды ашытқылар мен саңырауқұлақтар алады. Өз кезегінде микроорганизмдердегі зат алмасу процесстері жануарлармен салыстырғанда ондаған,  жүздеген есе жылдам жүреді. Мысалы: салмағы 500кг бұқа ағзасында 24 сағат ішінде 0, 5кг белок түзілсе,  осы уақыт ішінде 500кг ашытқы 50 000кг нан аса белок синтездеуге қабілетті. </a:t>
          </a:r>
          <a:endParaRPr lang="en-US" dirty="0"/>
        </a:p>
      </dgm:t>
    </dgm:pt>
    <dgm:pt modelId="{3B716CF0-A944-4C77-8AB1-78D19E95B05D}" type="parTrans" cxnId="{A135A628-5978-4059-8342-3DCE23018290}">
      <dgm:prSet/>
      <dgm:spPr/>
      <dgm:t>
        <a:bodyPr/>
        <a:lstStyle/>
        <a:p>
          <a:endParaRPr lang="en-US"/>
        </a:p>
      </dgm:t>
    </dgm:pt>
    <dgm:pt modelId="{36D43BA4-05BC-4C7B-BC55-D065F776326F}" type="sibTrans" cxnId="{A135A628-5978-4059-8342-3DCE23018290}">
      <dgm:prSet/>
      <dgm:spPr/>
      <dgm:t>
        <a:bodyPr/>
        <a:lstStyle/>
        <a:p>
          <a:endParaRPr lang="en-US"/>
        </a:p>
      </dgm:t>
    </dgm:pt>
    <dgm:pt modelId="{9F202FB1-F991-448D-894D-79D852F9B884}">
      <dgm:prSet/>
      <dgm:spPr/>
      <dgm:t>
        <a:bodyPr/>
        <a:lstStyle/>
        <a:p>
          <a:r>
            <a:rPr lang="kk-KZ"/>
            <a:t>● Табиғатта кең таралуы. Микроорганизмдердің кіші көлемі экология үшін маңызды болып табылады. Микроорганизмдер ауа ағымы арқылы таралып,  барлық жерде кездеседі. </a:t>
          </a:r>
          <a:endParaRPr lang="en-US"/>
        </a:p>
      </dgm:t>
    </dgm:pt>
    <dgm:pt modelId="{036F258D-02B1-4868-B5A6-7FD5C622338E}" type="parTrans" cxnId="{221F9F27-C4BD-45EC-A295-AD94C7BD011F}">
      <dgm:prSet/>
      <dgm:spPr/>
      <dgm:t>
        <a:bodyPr/>
        <a:lstStyle/>
        <a:p>
          <a:endParaRPr lang="en-US"/>
        </a:p>
      </dgm:t>
    </dgm:pt>
    <dgm:pt modelId="{87E9293C-123B-4DFA-8CF1-70111E6A6026}" type="sibTrans" cxnId="{221F9F27-C4BD-45EC-A295-AD94C7BD011F}">
      <dgm:prSet/>
      <dgm:spPr/>
      <dgm:t>
        <a:bodyPr/>
        <a:lstStyle/>
        <a:p>
          <a:endParaRPr lang="en-US"/>
        </a:p>
      </dgm:t>
    </dgm:pt>
    <dgm:pt modelId="{72925157-D5AD-410A-981F-D5EC4D3A354E}" type="pres">
      <dgm:prSet presAssocID="{571ACD4D-4F69-4014-AC5E-70731B8F44EE}" presName="linear" presStyleCnt="0">
        <dgm:presLayoutVars>
          <dgm:animLvl val="lvl"/>
          <dgm:resizeHandles val="exact"/>
        </dgm:presLayoutVars>
      </dgm:prSet>
      <dgm:spPr/>
    </dgm:pt>
    <dgm:pt modelId="{346290C9-6CB3-4984-95A8-784CCFE9F549}" type="pres">
      <dgm:prSet presAssocID="{AF457019-88B3-4C15-A9C0-76332B726233}" presName="parentText" presStyleLbl="node1" presStyleIdx="0" presStyleCnt="3">
        <dgm:presLayoutVars>
          <dgm:chMax val="0"/>
          <dgm:bulletEnabled val="1"/>
        </dgm:presLayoutVars>
      </dgm:prSet>
      <dgm:spPr/>
    </dgm:pt>
    <dgm:pt modelId="{24279D8D-3EEF-4348-8108-251DF39DC702}" type="pres">
      <dgm:prSet presAssocID="{59C3973A-979B-4244-8A42-70FE9A4978F1}" presName="spacer" presStyleCnt="0"/>
      <dgm:spPr/>
    </dgm:pt>
    <dgm:pt modelId="{454ADF7C-8720-440B-927F-DCB61316FED5}" type="pres">
      <dgm:prSet presAssocID="{4A28F09E-787D-44DA-9484-B50A993EB638}" presName="parentText" presStyleLbl="node1" presStyleIdx="1" presStyleCnt="3">
        <dgm:presLayoutVars>
          <dgm:chMax val="0"/>
          <dgm:bulletEnabled val="1"/>
        </dgm:presLayoutVars>
      </dgm:prSet>
      <dgm:spPr/>
    </dgm:pt>
    <dgm:pt modelId="{3D3CA5DF-A3BF-4364-89F0-73E6D5D82B77}" type="pres">
      <dgm:prSet presAssocID="{36D43BA4-05BC-4C7B-BC55-D065F776326F}" presName="spacer" presStyleCnt="0"/>
      <dgm:spPr/>
    </dgm:pt>
    <dgm:pt modelId="{866CAAD5-6A68-4B26-92F3-1926F3D2BFCE}" type="pres">
      <dgm:prSet presAssocID="{9F202FB1-F991-448D-894D-79D852F9B884}" presName="parentText" presStyleLbl="node1" presStyleIdx="2" presStyleCnt="3">
        <dgm:presLayoutVars>
          <dgm:chMax val="0"/>
          <dgm:bulletEnabled val="1"/>
        </dgm:presLayoutVars>
      </dgm:prSet>
      <dgm:spPr/>
    </dgm:pt>
  </dgm:ptLst>
  <dgm:cxnLst>
    <dgm:cxn modelId="{88F72303-C970-4EA3-B0BD-3A63F450804B}" type="presOf" srcId="{AF457019-88B3-4C15-A9C0-76332B726233}" destId="{346290C9-6CB3-4984-95A8-784CCFE9F549}" srcOrd="0" destOrd="0" presId="urn:microsoft.com/office/officeart/2005/8/layout/vList2"/>
    <dgm:cxn modelId="{221F9F27-C4BD-45EC-A295-AD94C7BD011F}" srcId="{571ACD4D-4F69-4014-AC5E-70731B8F44EE}" destId="{9F202FB1-F991-448D-894D-79D852F9B884}" srcOrd="2" destOrd="0" parTransId="{036F258D-02B1-4868-B5A6-7FD5C622338E}" sibTransId="{87E9293C-123B-4DFA-8CF1-70111E6A6026}"/>
    <dgm:cxn modelId="{A135A628-5978-4059-8342-3DCE23018290}" srcId="{571ACD4D-4F69-4014-AC5E-70731B8F44EE}" destId="{4A28F09E-787D-44DA-9484-B50A993EB638}" srcOrd="1" destOrd="0" parTransId="{3B716CF0-A944-4C77-8AB1-78D19E95B05D}" sibTransId="{36D43BA4-05BC-4C7B-BC55-D065F776326F}"/>
    <dgm:cxn modelId="{C1168E31-7B04-4FED-B90A-BB741954B8CC}" srcId="{571ACD4D-4F69-4014-AC5E-70731B8F44EE}" destId="{AF457019-88B3-4C15-A9C0-76332B726233}" srcOrd="0" destOrd="0" parTransId="{E907F7E6-0862-43B7-BA5A-05044553D5F4}" sibTransId="{59C3973A-979B-4244-8A42-70FE9A4978F1}"/>
    <dgm:cxn modelId="{5BA6ADCE-26FB-44D5-BF45-56E44AAB7072}" type="presOf" srcId="{571ACD4D-4F69-4014-AC5E-70731B8F44EE}" destId="{72925157-D5AD-410A-981F-D5EC4D3A354E}" srcOrd="0" destOrd="0" presId="urn:microsoft.com/office/officeart/2005/8/layout/vList2"/>
    <dgm:cxn modelId="{6E22B2D1-49EC-4E97-8B18-C5D03842FDE7}" type="presOf" srcId="{9F202FB1-F991-448D-894D-79D852F9B884}" destId="{866CAAD5-6A68-4B26-92F3-1926F3D2BFCE}" srcOrd="0" destOrd="0" presId="urn:microsoft.com/office/officeart/2005/8/layout/vList2"/>
    <dgm:cxn modelId="{8A1BC9ED-1221-4688-9792-C137A83B8DE7}" type="presOf" srcId="{4A28F09E-787D-44DA-9484-B50A993EB638}" destId="{454ADF7C-8720-440B-927F-DCB61316FED5}" srcOrd="0" destOrd="0" presId="urn:microsoft.com/office/officeart/2005/8/layout/vList2"/>
    <dgm:cxn modelId="{F1794C06-9151-4159-B7F9-183BFC220FD9}" type="presParOf" srcId="{72925157-D5AD-410A-981F-D5EC4D3A354E}" destId="{346290C9-6CB3-4984-95A8-784CCFE9F549}" srcOrd="0" destOrd="0" presId="urn:microsoft.com/office/officeart/2005/8/layout/vList2"/>
    <dgm:cxn modelId="{755844D3-2C00-4BC8-A81B-EBF8307528B6}" type="presParOf" srcId="{72925157-D5AD-410A-981F-D5EC4D3A354E}" destId="{24279D8D-3EEF-4348-8108-251DF39DC702}" srcOrd="1" destOrd="0" presId="urn:microsoft.com/office/officeart/2005/8/layout/vList2"/>
    <dgm:cxn modelId="{8FF0CDC1-BF31-4603-B879-F13EB73A8AEB}" type="presParOf" srcId="{72925157-D5AD-410A-981F-D5EC4D3A354E}" destId="{454ADF7C-8720-440B-927F-DCB61316FED5}" srcOrd="2" destOrd="0" presId="urn:microsoft.com/office/officeart/2005/8/layout/vList2"/>
    <dgm:cxn modelId="{E5DD2230-1513-4C96-80F3-43C3E81D9E1E}" type="presParOf" srcId="{72925157-D5AD-410A-981F-D5EC4D3A354E}" destId="{3D3CA5DF-A3BF-4364-89F0-73E6D5D82B77}" srcOrd="3" destOrd="0" presId="urn:microsoft.com/office/officeart/2005/8/layout/vList2"/>
    <dgm:cxn modelId="{039D8C15-B2BA-4ABC-A09A-1EE76F7D322F}" type="presParOf" srcId="{72925157-D5AD-410A-981F-D5EC4D3A354E}" destId="{866CAAD5-6A68-4B26-92F3-1926F3D2BF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61847-2BFA-4847-A9BE-512DB8D6DC5A}" type="doc">
      <dgm:prSet loTypeId="urn:microsoft.com/office/officeart/2005/8/layout/vProcess5" loCatId="process" qsTypeId="urn:microsoft.com/office/officeart/2005/8/quickstyle/simple2" qsCatId="simple" csTypeId="urn:microsoft.com/office/officeart/2005/8/colors/colorful1" csCatId="colorful"/>
      <dgm:spPr/>
      <dgm:t>
        <a:bodyPr/>
        <a:lstStyle/>
        <a:p>
          <a:endParaRPr lang="en-US"/>
        </a:p>
      </dgm:t>
    </dgm:pt>
    <dgm:pt modelId="{D3956FA7-DAD8-44BB-A411-28F2C1F61818}">
      <dgm:prSet/>
      <dgm:spPr/>
      <dgm:t>
        <a:bodyPr/>
        <a:lstStyle/>
        <a:p>
          <a:r>
            <a:rPr lang="ru-RU" b="1"/>
            <a:t>Морфологиялық кезең.</a:t>
          </a:r>
          <a:endParaRPr lang="en-US"/>
        </a:p>
      </dgm:t>
    </dgm:pt>
    <dgm:pt modelId="{AB09DA0B-9046-4558-8B72-C7220F532B50}" type="parTrans" cxnId="{0BF3436A-1374-4CC5-96F7-71A770B42AA1}">
      <dgm:prSet/>
      <dgm:spPr/>
      <dgm:t>
        <a:bodyPr/>
        <a:lstStyle/>
        <a:p>
          <a:endParaRPr lang="en-US"/>
        </a:p>
      </dgm:t>
    </dgm:pt>
    <dgm:pt modelId="{A27B215A-F4A0-42FC-8CD7-21169D0FAA14}" type="sibTrans" cxnId="{0BF3436A-1374-4CC5-96F7-71A770B42AA1}">
      <dgm:prSet/>
      <dgm:spPr/>
      <dgm:t>
        <a:bodyPr/>
        <a:lstStyle/>
        <a:p>
          <a:endParaRPr lang="en-US"/>
        </a:p>
      </dgm:t>
    </dgm:pt>
    <dgm:pt modelId="{D858ABE6-F92D-454C-AC88-25C3B6B15356}">
      <dgm:prSet/>
      <dgm:spPr/>
      <dgm:t>
        <a:bodyPr/>
        <a:lstStyle/>
        <a:p>
          <a:r>
            <a:rPr lang="ru-RU" b="1"/>
            <a:t>Физиологиялық кезең.</a:t>
          </a:r>
          <a:endParaRPr lang="en-US"/>
        </a:p>
      </dgm:t>
    </dgm:pt>
    <dgm:pt modelId="{B5A18C38-4162-4C0C-A7EA-6FBE740F506D}" type="parTrans" cxnId="{978ACE3C-FE23-4E2C-A4BC-44AE2C28EDB3}">
      <dgm:prSet/>
      <dgm:spPr/>
      <dgm:t>
        <a:bodyPr/>
        <a:lstStyle/>
        <a:p>
          <a:endParaRPr lang="en-US"/>
        </a:p>
      </dgm:t>
    </dgm:pt>
    <dgm:pt modelId="{6F5984F0-A7A0-4E25-93E2-3349A07167C8}" type="sibTrans" cxnId="{978ACE3C-FE23-4E2C-A4BC-44AE2C28EDB3}">
      <dgm:prSet/>
      <dgm:spPr/>
      <dgm:t>
        <a:bodyPr/>
        <a:lstStyle/>
        <a:p>
          <a:endParaRPr lang="en-US"/>
        </a:p>
      </dgm:t>
    </dgm:pt>
    <dgm:pt modelId="{96CCE6B9-1FAB-4754-B1AD-602EDF15385D}">
      <dgm:prSet/>
      <dgm:spPr/>
      <dgm:t>
        <a:bodyPr/>
        <a:lstStyle/>
        <a:p>
          <a:r>
            <a:rPr lang="ru-RU" b="1"/>
            <a:t>Заманауи молекулалық</a:t>
          </a:r>
          <a:r>
            <a:rPr lang="en-US" b="1"/>
            <a:t>-</a:t>
          </a:r>
          <a:r>
            <a:rPr lang="kk-KZ" b="1"/>
            <a:t>генетикалық кезең</a:t>
          </a:r>
          <a:r>
            <a:rPr lang="ru-RU" b="1"/>
            <a:t>.</a:t>
          </a:r>
          <a:r>
            <a:rPr lang="ru-RU"/>
            <a:t> </a:t>
          </a:r>
          <a:endParaRPr lang="en-US"/>
        </a:p>
      </dgm:t>
    </dgm:pt>
    <dgm:pt modelId="{B6D4058B-F291-481E-A04F-92FF49EECB8A}" type="parTrans" cxnId="{B6250749-F866-4296-B5F7-977E95F01ED8}">
      <dgm:prSet/>
      <dgm:spPr/>
      <dgm:t>
        <a:bodyPr/>
        <a:lstStyle/>
        <a:p>
          <a:endParaRPr lang="en-US"/>
        </a:p>
      </dgm:t>
    </dgm:pt>
    <dgm:pt modelId="{DDAACEFF-18BC-43FC-9A69-3CE28970E84E}" type="sibTrans" cxnId="{B6250749-F866-4296-B5F7-977E95F01ED8}">
      <dgm:prSet/>
      <dgm:spPr/>
      <dgm:t>
        <a:bodyPr/>
        <a:lstStyle/>
        <a:p>
          <a:endParaRPr lang="en-US"/>
        </a:p>
      </dgm:t>
    </dgm:pt>
    <dgm:pt modelId="{CF1F2F85-9973-4F4C-BC72-716B929E18D2}" type="pres">
      <dgm:prSet presAssocID="{BC961847-2BFA-4847-A9BE-512DB8D6DC5A}" presName="outerComposite" presStyleCnt="0">
        <dgm:presLayoutVars>
          <dgm:chMax val="5"/>
          <dgm:dir/>
          <dgm:resizeHandles val="exact"/>
        </dgm:presLayoutVars>
      </dgm:prSet>
      <dgm:spPr/>
    </dgm:pt>
    <dgm:pt modelId="{2A619694-19D9-408B-ADBF-562C70422B1A}" type="pres">
      <dgm:prSet presAssocID="{BC961847-2BFA-4847-A9BE-512DB8D6DC5A}" presName="dummyMaxCanvas" presStyleCnt="0">
        <dgm:presLayoutVars/>
      </dgm:prSet>
      <dgm:spPr/>
    </dgm:pt>
    <dgm:pt modelId="{8B5E5AEE-A8AF-422E-A23D-7E152357D4E1}" type="pres">
      <dgm:prSet presAssocID="{BC961847-2BFA-4847-A9BE-512DB8D6DC5A}" presName="ThreeNodes_1" presStyleLbl="node1" presStyleIdx="0" presStyleCnt="3">
        <dgm:presLayoutVars>
          <dgm:bulletEnabled val="1"/>
        </dgm:presLayoutVars>
      </dgm:prSet>
      <dgm:spPr/>
    </dgm:pt>
    <dgm:pt modelId="{F7E31A18-B7C0-4490-948D-FE6BF7F5ABD6}" type="pres">
      <dgm:prSet presAssocID="{BC961847-2BFA-4847-A9BE-512DB8D6DC5A}" presName="ThreeNodes_2" presStyleLbl="node1" presStyleIdx="1" presStyleCnt="3">
        <dgm:presLayoutVars>
          <dgm:bulletEnabled val="1"/>
        </dgm:presLayoutVars>
      </dgm:prSet>
      <dgm:spPr/>
    </dgm:pt>
    <dgm:pt modelId="{026DDF8C-FA02-49A4-B736-C97FE67C6959}" type="pres">
      <dgm:prSet presAssocID="{BC961847-2BFA-4847-A9BE-512DB8D6DC5A}" presName="ThreeNodes_3" presStyleLbl="node1" presStyleIdx="2" presStyleCnt="3">
        <dgm:presLayoutVars>
          <dgm:bulletEnabled val="1"/>
        </dgm:presLayoutVars>
      </dgm:prSet>
      <dgm:spPr/>
    </dgm:pt>
    <dgm:pt modelId="{D188A4E5-0A36-4C04-95C6-C9461B051027}" type="pres">
      <dgm:prSet presAssocID="{BC961847-2BFA-4847-A9BE-512DB8D6DC5A}" presName="ThreeConn_1-2" presStyleLbl="fgAccFollowNode1" presStyleIdx="0" presStyleCnt="2">
        <dgm:presLayoutVars>
          <dgm:bulletEnabled val="1"/>
        </dgm:presLayoutVars>
      </dgm:prSet>
      <dgm:spPr/>
    </dgm:pt>
    <dgm:pt modelId="{A0DC4EBC-B1C6-45D4-84D3-288A42F9562D}" type="pres">
      <dgm:prSet presAssocID="{BC961847-2BFA-4847-A9BE-512DB8D6DC5A}" presName="ThreeConn_2-3" presStyleLbl="fgAccFollowNode1" presStyleIdx="1" presStyleCnt="2">
        <dgm:presLayoutVars>
          <dgm:bulletEnabled val="1"/>
        </dgm:presLayoutVars>
      </dgm:prSet>
      <dgm:spPr/>
    </dgm:pt>
    <dgm:pt modelId="{0A477B84-F971-445B-B7CA-04BDC1AF539F}" type="pres">
      <dgm:prSet presAssocID="{BC961847-2BFA-4847-A9BE-512DB8D6DC5A}" presName="ThreeNodes_1_text" presStyleLbl="node1" presStyleIdx="2" presStyleCnt="3">
        <dgm:presLayoutVars>
          <dgm:bulletEnabled val="1"/>
        </dgm:presLayoutVars>
      </dgm:prSet>
      <dgm:spPr/>
    </dgm:pt>
    <dgm:pt modelId="{27639DEE-9693-45D9-9B65-6BF942A73C52}" type="pres">
      <dgm:prSet presAssocID="{BC961847-2BFA-4847-A9BE-512DB8D6DC5A}" presName="ThreeNodes_2_text" presStyleLbl="node1" presStyleIdx="2" presStyleCnt="3">
        <dgm:presLayoutVars>
          <dgm:bulletEnabled val="1"/>
        </dgm:presLayoutVars>
      </dgm:prSet>
      <dgm:spPr/>
    </dgm:pt>
    <dgm:pt modelId="{248D8FF4-6B4E-4C7E-A5FF-884A65E1D015}" type="pres">
      <dgm:prSet presAssocID="{BC961847-2BFA-4847-A9BE-512DB8D6DC5A}" presName="ThreeNodes_3_text" presStyleLbl="node1" presStyleIdx="2" presStyleCnt="3">
        <dgm:presLayoutVars>
          <dgm:bulletEnabled val="1"/>
        </dgm:presLayoutVars>
      </dgm:prSet>
      <dgm:spPr/>
    </dgm:pt>
  </dgm:ptLst>
  <dgm:cxnLst>
    <dgm:cxn modelId="{7F9A350F-25D7-4576-92E3-27B1E2EBF1CB}" type="presOf" srcId="{BC961847-2BFA-4847-A9BE-512DB8D6DC5A}" destId="{CF1F2F85-9973-4F4C-BC72-716B929E18D2}" srcOrd="0" destOrd="0" presId="urn:microsoft.com/office/officeart/2005/8/layout/vProcess5"/>
    <dgm:cxn modelId="{A6C1C622-9D84-45D4-8460-7F1DF99459F2}" type="presOf" srcId="{D858ABE6-F92D-454C-AC88-25C3B6B15356}" destId="{F7E31A18-B7C0-4490-948D-FE6BF7F5ABD6}" srcOrd="0" destOrd="0" presId="urn:microsoft.com/office/officeart/2005/8/layout/vProcess5"/>
    <dgm:cxn modelId="{978ACE3C-FE23-4E2C-A4BC-44AE2C28EDB3}" srcId="{BC961847-2BFA-4847-A9BE-512DB8D6DC5A}" destId="{D858ABE6-F92D-454C-AC88-25C3B6B15356}" srcOrd="1" destOrd="0" parTransId="{B5A18C38-4162-4C0C-A7EA-6FBE740F506D}" sibTransId="{6F5984F0-A7A0-4E25-93E2-3349A07167C8}"/>
    <dgm:cxn modelId="{B6250749-F866-4296-B5F7-977E95F01ED8}" srcId="{BC961847-2BFA-4847-A9BE-512DB8D6DC5A}" destId="{96CCE6B9-1FAB-4754-B1AD-602EDF15385D}" srcOrd="2" destOrd="0" parTransId="{B6D4058B-F291-481E-A04F-92FF49EECB8A}" sibTransId="{DDAACEFF-18BC-43FC-9A69-3CE28970E84E}"/>
    <dgm:cxn modelId="{0BF3436A-1374-4CC5-96F7-71A770B42AA1}" srcId="{BC961847-2BFA-4847-A9BE-512DB8D6DC5A}" destId="{D3956FA7-DAD8-44BB-A411-28F2C1F61818}" srcOrd="0" destOrd="0" parTransId="{AB09DA0B-9046-4558-8B72-C7220F532B50}" sibTransId="{A27B215A-F4A0-42FC-8CD7-21169D0FAA14}"/>
    <dgm:cxn modelId="{2236317B-E68A-474A-BBB0-3DB280528B0C}" type="presOf" srcId="{96CCE6B9-1FAB-4754-B1AD-602EDF15385D}" destId="{026DDF8C-FA02-49A4-B736-C97FE67C6959}" srcOrd="0" destOrd="0" presId="urn:microsoft.com/office/officeart/2005/8/layout/vProcess5"/>
    <dgm:cxn modelId="{19F2A588-77B3-47EF-87E3-09AA21AD4C41}" type="presOf" srcId="{D3956FA7-DAD8-44BB-A411-28F2C1F61818}" destId="{0A477B84-F971-445B-B7CA-04BDC1AF539F}" srcOrd="1" destOrd="0" presId="urn:microsoft.com/office/officeart/2005/8/layout/vProcess5"/>
    <dgm:cxn modelId="{991D2689-D769-4EB1-A88A-39DAA5DF9374}" type="presOf" srcId="{A27B215A-F4A0-42FC-8CD7-21169D0FAA14}" destId="{D188A4E5-0A36-4C04-95C6-C9461B051027}" srcOrd="0" destOrd="0" presId="urn:microsoft.com/office/officeart/2005/8/layout/vProcess5"/>
    <dgm:cxn modelId="{4B1DA492-90A2-47FB-8249-B11EE82087D0}" type="presOf" srcId="{96CCE6B9-1FAB-4754-B1AD-602EDF15385D}" destId="{248D8FF4-6B4E-4C7E-A5FF-884A65E1D015}" srcOrd="1" destOrd="0" presId="urn:microsoft.com/office/officeart/2005/8/layout/vProcess5"/>
    <dgm:cxn modelId="{EF1FCFB6-195D-445C-9FBD-8F81A154A260}" type="presOf" srcId="{6F5984F0-A7A0-4E25-93E2-3349A07167C8}" destId="{A0DC4EBC-B1C6-45D4-84D3-288A42F9562D}" srcOrd="0" destOrd="0" presId="urn:microsoft.com/office/officeart/2005/8/layout/vProcess5"/>
    <dgm:cxn modelId="{865245B7-0F31-4109-9BE2-5DE554D1614E}" type="presOf" srcId="{D3956FA7-DAD8-44BB-A411-28F2C1F61818}" destId="{8B5E5AEE-A8AF-422E-A23D-7E152357D4E1}" srcOrd="0" destOrd="0" presId="urn:microsoft.com/office/officeart/2005/8/layout/vProcess5"/>
    <dgm:cxn modelId="{C24831E3-CB3D-4E8C-9A26-9BEF59B6DC11}" type="presOf" srcId="{D858ABE6-F92D-454C-AC88-25C3B6B15356}" destId="{27639DEE-9693-45D9-9B65-6BF942A73C52}" srcOrd="1" destOrd="0" presId="urn:microsoft.com/office/officeart/2005/8/layout/vProcess5"/>
    <dgm:cxn modelId="{0C7E5CAE-7A7A-41DF-8936-E405758DD336}" type="presParOf" srcId="{CF1F2F85-9973-4F4C-BC72-716B929E18D2}" destId="{2A619694-19D9-408B-ADBF-562C70422B1A}" srcOrd="0" destOrd="0" presId="urn:microsoft.com/office/officeart/2005/8/layout/vProcess5"/>
    <dgm:cxn modelId="{C16033AF-7DEE-4C53-91E3-40C17BEDB1A8}" type="presParOf" srcId="{CF1F2F85-9973-4F4C-BC72-716B929E18D2}" destId="{8B5E5AEE-A8AF-422E-A23D-7E152357D4E1}" srcOrd="1" destOrd="0" presId="urn:microsoft.com/office/officeart/2005/8/layout/vProcess5"/>
    <dgm:cxn modelId="{DC29CBFA-E25F-4276-B648-C904808A9D9A}" type="presParOf" srcId="{CF1F2F85-9973-4F4C-BC72-716B929E18D2}" destId="{F7E31A18-B7C0-4490-948D-FE6BF7F5ABD6}" srcOrd="2" destOrd="0" presId="urn:microsoft.com/office/officeart/2005/8/layout/vProcess5"/>
    <dgm:cxn modelId="{75EA9681-20B1-4DEE-A157-DAABEDA7F1D3}" type="presParOf" srcId="{CF1F2F85-9973-4F4C-BC72-716B929E18D2}" destId="{026DDF8C-FA02-49A4-B736-C97FE67C6959}" srcOrd="3" destOrd="0" presId="urn:microsoft.com/office/officeart/2005/8/layout/vProcess5"/>
    <dgm:cxn modelId="{D2B12C11-F836-466E-8CE6-5F42DFA804FE}" type="presParOf" srcId="{CF1F2F85-9973-4F4C-BC72-716B929E18D2}" destId="{D188A4E5-0A36-4C04-95C6-C9461B051027}" srcOrd="4" destOrd="0" presId="urn:microsoft.com/office/officeart/2005/8/layout/vProcess5"/>
    <dgm:cxn modelId="{502052B3-40A1-484B-BD10-E09735A966F6}" type="presParOf" srcId="{CF1F2F85-9973-4F4C-BC72-716B929E18D2}" destId="{A0DC4EBC-B1C6-45D4-84D3-288A42F9562D}" srcOrd="5" destOrd="0" presId="urn:microsoft.com/office/officeart/2005/8/layout/vProcess5"/>
    <dgm:cxn modelId="{CD53D101-7E45-4531-BCE8-A0D3162007EC}" type="presParOf" srcId="{CF1F2F85-9973-4F4C-BC72-716B929E18D2}" destId="{0A477B84-F971-445B-B7CA-04BDC1AF539F}" srcOrd="6" destOrd="0" presId="urn:microsoft.com/office/officeart/2005/8/layout/vProcess5"/>
    <dgm:cxn modelId="{DAF8BDCE-4A28-40B3-8EBD-7118A69EAC79}" type="presParOf" srcId="{CF1F2F85-9973-4F4C-BC72-716B929E18D2}" destId="{27639DEE-9693-45D9-9B65-6BF942A73C52}" srcOrd="7" destOrd="0" presId="urn:microsoft.com/office/officeart/2005/8/layout/vProcess5"/>
    <dgm:cxn modelId="{A0851C55-3582-4BF0-B40F-8FE81798AF0B}" type="presParOf" srcId="{CF1F2F85-9973-4F4C-BC72-716B929E18D2}" destId="{248D8FF4-6B4E-4C7E-A5FF-884A65E1D01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3800EF-388B-452D-86F1-4E4BC8EC2576}"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F3B02E54-E5E6-4128-B86D-20EDCE543714}">
      <dgm:prSet/>
      <dgm:spPr/>
      <dgm:t>
        <a:bodyPr/>
        <a:lstStyle/>
        <a:p>
          <a:r>
            <a:rPr lang="ru-RU" b="1"/>
            <a:t>Дені сау адамның ағзасында </a:t>
          </a:r>
          <a:r>
            <a:rPr lang="ru-RU"/>
            <a:t>–10 000 микробтардың түрі және әр клеткада 10  бактериалды клеткалар бар. </a:t>
          </a:r>
          <a:endParaRPr lang="en-US"/>
        </a:p>
      </dgm:t>
    </dgm:pt>
    <dgm:pt modelId="{2E415041-6D1A-4559-AB4E-3CDE25FDE50B}" type="parTrans" cxnId="{C3361972-1DCA-497A-BE76-5EC4DB2206D4}">
      <dgm:prSet/>
      <dgm:spPr/>
      <dgm:t>
        <a:bodyPr/>
        <a:lstStyle/>
        <a:p>
          <a:endParaRPr lang="en-US"/>
        </a:p>
      </dgm:t>
    </dgm:pt>
    <dgm:pt modelId="{8D3281BF-51C9-4BE0-8D24-BF115A83E5EE}" type="sibTrans" cxnId="{C3361972-1DCA-497A-BE76-5EC4DB2206D4}">
      <dgm:prSet/>
      <dgm:spPr/>
      <dgm:t>
        <a:bodyPr/>
        <a:lstStyle/>
        <a:p>
          <a:endParaRPr lang="en-US"/>
        </a:p>
      </dgm:t>
    </dgm:pt>
    <dgm:pt modelId="{69E8FA14-4DAC-4D44-BB14-BA1199524065}">
      <dgm:prSet/>
      <dgm:spPr/>
      <dgm:t>
        <a:bodyPr/>
        <a:lstStyle/>
        <a:p>
          <a:r>
            <a:rPr lang="ru-RU" b="1" dirty="0" err="1"/>
            <a:t>Ересек</a:t>
          </a:r>
          <a:r>
            <a:rPr lang="ru-RU" b="1" dirty="0"/>
            <a:t> </a:t>
          </a:r>
          <a:r>
            <a:rPr lang="ru-RU" b="1" dirty="0" err="1"/>
            <a:t>адамның</a:t>
          </a:r>
          <a:r>
            <a:rPr lang="ru-RU" b="1" dirty="0"/>
            <a:t> </a:t>
          </a:r>
          <a:r>
            <a:rPr lang="ru-RU" b="1" dirty="0" err="1"/>
            <a:t>ағзасында</a:t>
          </a:r>
          <a:r>
            <a:rPr lang="ru-RU" b="1" dirty="0"/>
            <a:t> </a:t>
          </a:r>
          <a:r>
            <a:rPr lang="ru-RU" b="1" dirty="0" err="1"/>
            <a:t>салмағы</a:t>
          </a:r>
          <a:r>
            <a:rPr lang="ru-RU" dirty="0"/>
            <a:t> 90 килограмм </a:t>
          </a:r>
          <a:r>
            <a:rPr lang="ru-RU" dirty="0" err="1"/>
            <a:t>болса</a:t>
          </a:r>
          <a:r>
            <a:rPr lang="ru-RU" dirty="0"/>
            <a:t> </a:t>
          </a:r>
          <a:r>
            <a:rPr lang="ru-RU" b="1" dirty="0"/>
            <a:t>1 – 2,7 </a:t>
          </a:r>
          <a:r>
            <a:rPr lang="ru-RU" dirty="0"/>
            <a:t>килограмм </a:t>
          </a:r>
          <a:r>
            <a:rPr lang="ru-RU" dirty="0" err="1"/>
            <a:t>микроорганизмдер</a:t>
          </a:r>
          <a:r>
            <a:rPr lang="ru-RU" dirty="0"/>
            <a:t> бар. </a:t>
          </a:r>
          <a:endParaRPr lang="en-US" dirty="0"/>
        </a:p>
      </dgm:t>
    </dgm:pt>
    <dgm:pt modelId="{FA93521C-0F85-4F6E-84BC-35C018FD8FB8}" type="parTrans" cxnId="{AC9AD3B9-8974-4F6F-ADB2-0D1BC4D2CAAE}">
      <dgm:prSet/>
      <dgm:spPr/>
      <dgm:t>
        <a:bodyPr/>
        <a:lstStyle/>
        <a:p>
          <a:endParaRPr lang="en-US"/>
        </a:p>
      </dgm:t>
    </dgm:pt>
    <dgm:pt modelId="{866C2A35-FCA1-45C0-A4E2-9D35A9217A1C}" type="sibTrans" cxnId="{AC9AD3B9-8974-4F6F-ADB2-0D1BC4D2CAAE}">
      <dgm:prSet/>
      <dgm:spPr/>
      <dgm:t>
        <a:bodyPr/>
        <a:lstStyle/>
        <a:p>
          <a:endParaRPr lang="en-US"/>
        </a:p>
      </dgm:t>
    </dgm:pt>
    <dgm:pt modelId="{2C6B90D2-F0E0-4496-A4CE-2328EE1E5422}">
      <dgm:prSet/>
      <dgm:spPr/>
      <dgm:t>
        <a:bodyPr/>
        <a:lstStyle/>
        <a:p>
          <a:r>
            <a:rPr lang="ru-RU"/>
            <a:t>Микробтардың </a:t>
          </a:r>
          <a:r>
            <a:rPr lang="ru-RU" b="1"/>
            <a:t>8 миллион гендер бар</a:t>
          </a:r>
          <a:r>
            <a:rPr lang="ru-RU"/>
            <a:t> ( адам генотипінде 22 000 ген). </a:t>
          </a:r>
          <a:endParaRPr lang="en-US"/>
        </a:p>
      </dgm:t>
    </dgm:pt>
    <dgm:pt modelId="{8DCD787C-47C2-4643-B6A0-4FEC6EE1C166}" type="parTrans" cxnId="{C592632D-1698-426E-ACAE-EE1402AE9F49}">
      <dgm:prSet/>
      <dgm:spPr/>
      <dgm:t>
        <a:bodyPr/>
        <a:lstStyle/>
        <a:p>
          <a:endParaRPr lang="en-US"/>
        </a:p>
      </dgm:t>
    </dgm:pt>
    <dgm:pt modelId="{43F564C4-F3D6-4D1C-B322-0D0D774BB9AD}" type="sibTrans" cxnId="{C592632D-1698-426E-ACAE-EE1402AE9F49}">
      <dgm:prSet/>
      <dgm:spPr/>
      <dgm:t>
        <a:bodyPr/>
        <a:lstStyle/>
        <a:p>
          <a:endParaRPr lang="en-US"/>
        </a:p>
      </dgm:t>
    </dgm:pt>
    <dgm:pt modelId="{9F970852-76F2-461F-A613-D562E0C8263A}" type="pres">
      <dgm:prSet presAssocID="{333800EF-388B-452D-86F1-4E4BC8EC2576}" presName="vert0" presStyleCnt="0">
        <dgm:presLayoutVars>
          <dgm:dir/>
          <dgm:animOne val="branch"/>
          <dgm:animLvl val="lvl"/>
        </dgm:presLayoutVars>
      </dgm:prSet>
      <dgm:spPr/>
    </dgm:pt>
    <dgm:pt modelId="{36B7843A-8570-43F1-B94C-FD8732D68529}" type="pres">
      <dgm:prSet presAssocID="{F3B02E54-E5E6-4128-B86D-20EDCE543714}" presName="thickLine" presStyleLbl="alignNode1" presStyleIdx="0" presStyleCnt="3"/>
      <dgm:spPr/>
    </dgm:pt>
    <dgm:pt modelId="{3DD3201D-D07E-4E3D-A0D8-D345780D2C2D}" type="pres">
      <dgm:prSet presAssocID="{F3B02E54-E5E6-4128-B86D-20EDCE543714}" presName="horz1" presStyleCnt="0"/>
      <dgm:spPr/>
    </dgm:pt>
    <dgm:pt modelId="{179C1A68-6E35-49DF-9554-E92E51744073}" type="pres">
      <dgm:prSet presAssocID="{F3B02E54-E5E6-4128-B86D-20EDCE543714}" presName="tx1" presStyleLbl="revTx" presStyleIdx="0" presStyleCnt="3"/>
      <dgm:spPr/>
    </dgm:pt>
    <dgm:pt modelId="{DEF68DEA-910C-490A-86BA-B22BCF4CD34E}" type="pres">
      <dgm:prSet presAssocID="{F3B02E54-E5E6-4128-B86D-20EDCE543714}" presName="vert1" presStyleCnt="0"/>
      <dgm:spPr/>
    </dgm:pt>
    <dgm:pt modelId="{AD1919BF-11D3-44B7-8EFA-704B0F90DEB0}" type="pres">
      <dgm:prSet presAssocID="{69E8FA14-4DAC-4D44-BB14-BA1199524065}" presName="thickLine" presStyleLbl="alignNode1" presStyleIdx="1" presStyleCnt="3"/>
      <dgm:spPr/>
    </dgm:pt>
    <dgm:pt modelId="{3ABC5052-D952-4F2B-B126-6BCF3BC487EB}" type="pres">
      <dgm:prSet presAssocID="{69E8FA14-4DAC-4D44-BB14-BA1199524065}" presName="horz1" presStyleCnt="0"/>
      <dgm:spPr/>
    </dgm:pt>
    <dgm:pt modelId="{49D361BC-BAA4-4F9C-8B0B-39F129EAC675}" type="pres">
      <dgm:prSet presAssocID="{69E8FA14-4DAC-4D44-BB14-BA1199524065}" presName="tx1" presStyleLbl="revTx" presStyleIdx="1" presStyleCnt="3"/>
      <dgm:spPr/>
    </dgm:pt>
    <dgm:pt modelId="{83168210-66EA-4B93-A3C9-8DCBF2546B7E}" type="pres">
      <dgm:prSet presAssocID="{69E8FA14-4DAC-4D44-BB14-BA1199524065}" presName="vert1" presStyleCnt="0"/>
      <dgm:spPr/>
    </dgm:pt>
    <dgm:pt modelId="{50E2CB83-D911-47F3-8137-E8F32FF76A1A}" type="pres">
      <dgm:prSet presAssocID="{2C6B90D2-F0E0-4496-A4CE-2328EE1E5422}" presName="thickLine" presStyleLbl="alignNode1" presStyleIdx="2" presStyleCnt="3"/>
      <dgm:spPr/>
    </dgm:pt>
    <dgm:pt modelId="{A8456F5B-3184-4683-B4E8-96D762CA29B2}" type="pres">
      <dgm:prSet presAssocID="{2C6B90D2-F0E0-4496-A4CE-2328EE1E5422}" presName="horz1" presStyleCnt="0"/>
      <dgm:spPr/>
    </dgm:pt>
    <dgm:pt modelId="{D67D1CA3-8DAA-42EB-B24E-51CD162DEEA5}" type="pres">
      <dgm:prSet presAssocID="{2C6B90D2-F0E0-4496-A4CE-2328EE1E5422}" presName="tx1" presStyleLbl="revTx" presStyleIdx="2" presStyleCnt="3"/>
      <dgm:spPr/>
    </dgm:pt>
    <dgm:pt modelId="{DF388834-2769-4FAD-8FBC-905DFABB83FD}" type="pres">
      <dgm:prSet presAssocID="{2C6B90D2-F0E0-4496-A4CE-2328EE1E5422}" presName="vert1" presStyleCnt="0"/>
      <dgm:spPr/>
    </dgm:pt>
  </dgm:ptLst>
  <dgm:cxnLst>
    <dgm:cxn modelId="{C592632D-1698-426E-ACAE-EE1402AE9F49}" srcId="{333800EF-388B-452D-86F1-4E4BC8EC2576}" destId="{2C6B90D2-F0E0-4496-A4CE-2328EE1E5422}" srcOrd="2" destOrd="0" parTransId="{8DCD787C-47C2-4643-B6A0-4FEC6EE1C166}" sibTransId="{43F564C4-F3D6-4D1C-B322-0D0D774BB9AD}"/>
    <dgm:cxn modelId="{7B475131-1D85-4DF6-9661-3461768FDA19}" type="presOf" srcId="{F3B02E54-E5E6-4128-B86D-20EDCE543714}" destId="{179C1A68-6E35-49DF-9554-E92E51744073}" srcOrd="0" destOrd="0" presId="urn:microsoft.com/office/officeart/2008/layout/LinedList"/>
    <dgm:cxn modelId="{64F29C6A-C60E-4C29-912C-E81639EBC1EB}" type="presOf" srcId="{69E8FA14-4DAC-4D44-BB14-BA1199524065}" destId="{49D361BC-BAA4-4F9C-8B0B-39F129EAC675}" srcOrd="0" destOrd="0" presId="urn:microsoft.com/office/officeart/2008/layout/LinedList"/>
    <dgm:cxn modelId="{C3361972-1DCA-497A-BE76-5EC4DB2206D4}" srcId="{333800EF-388B-452D-86F1-4E4BC8EC2576}" destId="{F3B02E54-E5E6-4128-B86D-20EDCE543714}" srcOrd="0" destOrd="0" parTransId="{2E415041-6D1A-4559-AB4E-3CDE25FDE50B}" sibTransId="{8D3281BF-51C9-4BE0-8D24-BF115A83E5EE}"/>
    <dgm:cxn modelId="{D962608F-C08B-4067-A390-6B2259C4863C}" type="presOf" srcId="{333800EF-388B-452D-86F1-4E4BC8EC2576}" destId="{9F970852-76F2-461F-A613-D562E0C8263A}" srcOrd="0" destOrd="0" presId="urn:microsoft.com/office/officeart/2008/layout/LinedList"/>
    <dgm:cxn modelId="{AC9AD3B9-8974-4F6F-ADB2-0D1BC4D2CAAE}" srcId="{333800EF-388B-452D-86F1-4E4BC8EC2576}" destId="{69E8FA14-4DAC-4D44-BB14-BA1199524065}" srcOrd="1" destOrd="0" parTransId="{FA93521C-0F85-4F6E-84BC-35C018FD8FB8}" sibTransId="{866C2A35-FCA1-45C0-A4E2-9D35A9217A1C}"/>
    <dgm:cxn modelId="{408DCCC4-61D9-44AA-A9C6-3E31912467C5}" type="presOf" srcId="{2C6B90D2-F0E0-4496-A4CE-2328EE1E5422}" destId="{D67D1CA3-8DAA-42EB-B24E-51CD162DEEA5}" srcOrd="0" destOrd="0" presId="urn:microsoft.com/office/officeart/2008/layout/LinedList"/>
    <dgm:cxn modelId="{4A5D5870-5501-45A2-A06F-C2CD97E26095}" type="presParOf" srcId="{9F970852-76F2-461F-A613-D562E0C8263A}" destId="{36B7843A-8570-43F1-B94C-FD8732D68529}" srcOrd="0" destOrd="0" presId="urn:microsoft.com/office/officeart/2008/layout/LinedList"/>
    <dgm:cxn modelId="{43BD07F9-0D69-47CA-B4F1-9BA0C841814E}" type="presParOf" srcId="{9F970852-76F2-461F-A613-D562E0C8263A}" destId="{3DD3201D-D07E-4E3D-A0D8-D345780D2C2D}" srcOrd="1" destOrd="0" presId="urn:microsoft.com/office/officeart/2008/layout/LinedList"/>
    <dgm:cxn modelId="{0C4AB1BA-BA10-4192-9C35-E514AF17342D}" type="presParOf" srcId="{3DD3201D-D07E-4E3D-A0D8-D345780D2C2D}" destId="{179C1A68-6E35-49DF-9554-E92E51744073}" srcOrd="0" destOrd="0" presId="urn:microsoft.com/office/officeart/2008/layout/LinedList"/>
    <dgm:cxn modelId="{7677DE6D-0E25-40C8-9171-C593B73C8A8C}" type="presParOf" srcId="{3DD3201D-D07E-4E3D-A0D8-D345780D2C2D}" destId="{DEF68DEA-910C-490A-86BA-B22BCF4CD34E}" srcOrd="1" destOrd="0" presId="urn:microsoft.com/office/officeart/2008/layout/LinedList"/>
    <dgm:cxn modelId="{44DB35DA-85D8-4131-B771-774F2520EB04}" type="presParOf" srcId="{9F970852-76F2-461F-A613-D562E0C8263A}" destId="{AD1919BF-11D3-44B7-8EFA-704B0F90DEB0}" srcOrd="2" destOrd="0" presId="urn:microsoft.com/office/officeart/2008/layout/LinedList"/>
    <dgm:cxn modelId="{689C7D6F-6FFF-47DB-AC4A-3E0804B32F7A}" type="presParOf" srcId="{9F970852-76F2-461F-A613-D562E0C8263A}" destId="{3ABC5052-D952-4F2B-B126-6BCF3BC487EB}" srcOrd="3" destOrd="0" presId="urn:microsoft.com/office/officeart/2008/layout/LinedList"/>
    <dgm:cxn modelId="{75D5257F-D05C-4030-8349-2AA4DD6598F8}" type="presParOf" srcId="{3ABC5052-D952-4F2B-B126-6BCF3BC487EB}" destId="{49D361BC-BAA4-4F9C-8B0B-39F129EAC675}" srcOrd="0" destOrd="0" presId="urn:microsoft.com/office/officeart/2008/layout/LinedList"/>
    <dgm:cxn modelId="{CB26A23D-5800-494A-8CB3-F10948B7DB78}" type="presParOf" srcId="{3ABC5052-D952-4F2B-B126-6BCF3BC487EB}" destId="{83168210-66EA-4B93-A3C9-8DCBF2546B7E}" srcOrd="1" destOrd="0" presId="urn:microsoft.com/office/officeart/2008/layout/LinedList"/>
    <dgm:cxn modelId="{F7AFA945-619A-4991-A751-CBA76224FD5B}" type="presParOf" srcId="{9F970852-76F2-461F-A613-D562E0C8263A}" destId="{50E2CB83-D911-47F3-8137-E8F32FF76A1A}" srcOrd="4" destOrd="0" presId="urn:microsoft.com/office/officeart/2008/layout/LinedList"/>
    <dgm:cxn modelId="{52EB945E-1866-4CBB-8E41-C3BEC6E63A4E}" type="presParOf" srcId="{9F970852-76F2-461F-A613-D562E0C8263A}" destId="{A8456F5B-3184-4683-B4E8-96D762CA29B2}" srcOrd="5" destOrd="0" presId="urn:microsoft.com/office/officeart/2008/layout/LinedList"/>
    <dgm:cxn modelId="{38D66211-E673-4383-917B-8DEF1452FAF7}" type="presParOf" srcId="{A8456F5B-3184-4683-B4E8-96D762CA29B2}" destId="{D67D1CA3-8DAA-42EB-B24E-51CD162DEEA5}" srcOrd="0" destOrd="0" presId="urn:microsoft.com/office/officeart/2008/layout/LinedList"/>
    <dgm:cxn modelId="{DCFFC1E8-5E46-45E4-BE27-07FFBAE58E5F}" type="presParOf" srcId="{A8456F5B-3184-4683-B4E8-96D762CA29B2}" destId="{DF388834-2769-4FAD-8FBC-905DFABB83F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290C9-6CB3-4984-95A8-784CCFE9F549}">
      <dsp:nvSpPr>
        <dsp:cNvPr id="0" name=""/>
        <dsp:cNvSpPr/>
      </dsp:nvSpPr>
      <dsp:spPr>
        <a:xfrm>
          <a:off x="0" y="3600"/>
          <a:ext cx="8177534" cy="1716828"/>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kk-KZ" sz="1400" kern="1200"/>
            <a:t>● Көлемінің кіші болуы (микроорганизмдердің көлемі мкм өлшенеді,  1мкм=1</a:t>
          </a:r>
          <a:r>
            <a:rPr lang="kk-KZ" sz="1400" kern="1200" baseline="30000"/>
            <a:t>-6</a:t>
          </a:r>
          <a:r>
            <a:rPr lang="kk-KZ" sz="1400" kern="1200"/>
            <a:t>м)</a:t>
          </a:r>
          <a:endParaRPr lang="en-US" sz="1400" kern="1200"/>
        </a:p>
      </dsp:txBody>
      <dsp:txXfrm>
        <a:off x="83809" y="87409"/>
        <a:ext cx="8009916" cy="1549210"/>
      </dsp:txXfrm>
    </dsp:sp>
    <dsp:sp modelId="{454ADF7C-8720-440B-927F-DCB61316FED5}">
      <dsp:nvSpPr>
        <dsp:cNvPr id="0" name=""/>
        <dsp:cNvSpPr/>
      </dsp:nvSpPr>
      <dsp:spPr>
        <a:xfrm>
          <a:off x="0" y="1760749"/>
          <a:ext cx="8177534" cy="1716828"/>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kk-KZ" sz="1400" kern="1200" dirty="0"/>
            <a:t>● Зат алмасу процесінің жылдам жүруі. Себебі микроорганизмдер бүкіл денесімен зат алмасуға қатысады. Бактерия клеткалары ең кіші болғандықтан олар басқа микроорганизмдермен салыстырғанда тез өсіп-көбейеді,  одан кейінгі орынды ашытқылар мен саңырауқұлақтар алады. Өз кезегінде микроорганизмдердегі зат алмасу процесстері жануарлармен салыстырғанда ондаған,  жүздеген есе жылдам жүреді. Мысалы: салмағы 500кг бұқа ағзасында 24 сағат ішінде 0, 5кг белок түзілсе,  осы уақыт ішінде 500кг ашытқы 50 000кг нан аса белок синтездеуге қабілетті. </a:t>
          </a:r>
          <a:endParaRPr lang="en-US" sz="1400" kern="1200" dirty="0"/>
        </a:p>
      </dsp:txBody>
      <dsp:txXfrm>
        <a:off x="83809" y="1844558"/>
        <a:ext cx="8009916" cy="1549210"/>
      </dsp:txXfrm>
    </dsp:sp>
    <dsp:sp modelId="{866CAAD5-6A68-4B26-92F3-1926F3D2BFCE}">
      <dsp:nvSpPr>
        <dsp:cNvPr id="0" name=""/>
        <dsp:cNvSpPr/>
      </dsp:nvSpPr>
      <dsp:spPr>
        <a:xfrm>
          <a:off x="0" y="3517898"/>
          <a:ext cx="8177534" cy="1716828"/>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kk-KZ" sz="1400" kern="1200"/>
            <a:t>● Табиғатта кең таралуы. Микроорганизмдердің кіші көлемі экология үшін маңызды болып табылады. Микроорганизмдер ауа ағымы арқылы таралып,  барлық жерде кездеседі. </a:t>
          </a:r>
          <a:endParaRPr lang="en-US" sz="1400" kern="1200"/>
        </a:p>
      </dsp:txBody>
      <dsp:txXfrm>
        <a:off x="83809" y="3601707"/>
        <a:ext cx="8009916" cy="1549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E5AEE-A8AF-422E-A23D-7E152357D4E1}">
      <dsp:nvSpPr>
        <dsp:cNvPr id="0" name=""/>
        <dsp:cNvSpPr/>
      </dsp:nvSpPr>
      <dsp:spPr>
        <a:xfrm>
          <a:off x="0" y="0"/>
          <a:ext cx="6898004" cy="1084421"/>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b="1" kern="1200"/>
            <a:t>Морфологиялық кезең.</a:t>
          </a:r>
          <a:endParaRPr lang="en-US" sz="2700" kern="1200"/>
        </a:p>
      </dsp:txBody>
      <dsp:txXfrm>
        <a:off x="31762" y="31762"/>
        <a:ext cx="5727828" cy="1020897"/>
      </dsp:txXfrm>
    </dsp:sp>
    <dsp:sp modelId="{F7E31A18-B7C0-4490-948D-FE6BF7F5ABD6}">
      <dsp:nvSpPr>
        <dsp:cNvPr id="0" name=""/>
        <dsp:cNvSpPr/>
      </dsp:nvSpPr>
      <dsp:spPr>
        <a:xfrm>
          <a:off x="608647" y="1265158"/>
          <a:ext cx="6898004" cy="1084421"/>
        </a:xfrm>
        <a:prstGeom prst="roundRect">
          <a:avLst>
            <a:gd name="adj" fmla="val 10000"/>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b="1" kern="1200"/>
            <a:t>Физиологиялық кезең.</a:t>
          </a:r>
          <a:endParaRPr lang="en-US" sz="2700" kern="1200"/>
        </a:p>
      </dsp:txBody>
      <dsp:txXfrm>
        <a:off x="640409" y="1296920"/>
        <a:ext cx="5520958" cy="1020897"/>
      </dsp:txXfrm>
    </dsp:sp>
    <dsp:sp modelId="{026DDF8C-FA02-49A4-B736-C97FE67C6959}">
      <dsp:nvSpPr>
        <dsp:cNvPr id="0" name=""/>
        <dsp:cNvSpPr/>
      </dsp:nvSpPr>
      <dsp:spPr>
        <a:xfrm>
          <a:off x="1217294" y="2530316"/>
          <a:ext cx="6898004" cy="1084421"/>
        </a:xfrm>
        <a:prstGeom prst="roundRect">
          <a:avLst>
            <a:gd name="adj" fmla="val 10000"/>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b="1" kern="1200"/>
            <a:t>Заманауи молекулалық</a:t>
          </a:r>
          <a:r>
            <a:rPr lang="en-US" sz="2700" b="1" kern="1200"/>
            <a:t>-</a:t>
          </a:r>
          <a:r>
            <a:rPr lang="kk-KZ" sz="2700" b="1" kern="1200"/>
            <a:t>генетикалық кезең</a:t>
          </a:r>
          <a:r>
            <a:rPr lang="ru-RU" sz="2700" b="1" kern="1200"/>
            <a:t>.</a:t>
          </a:r>
          <a:r>
            <a:rPr lang="ru-RU" sz="2700" kern="1200"/>
            <a:t> </a:t>
          </a:r>
          <a:endParaRPr lang="en-US" sz="2700" kern="1200"/>
        </a:p>
      </dsp:txBody>
      <dsp:txXfrm>
        <a:off x="1249056" y="2562078"/>
        <a:ext cx="5520958" cy="1020897"/>
      </dsp:txXfrm>
    </dsp:sp>
    <dsp:sp modelId="{D188A4E5-0A36-4C04-95C6-C9461B051027}">
      <dsp:nvSpPr>
        <dsp:cNvPr id="0" name=""/>
        <dsp:cNvSpPr/>
      </dsp:nvSpPr>
      <dsp:spPr>
        <a:xfrm>
          <a:off x="6193130" y="822352"/>
          <a:ext cx="704873" cy="704873"/>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6351726" y="822352"/>
        <a:ext cx="387681" cy="530417"/>
      </dsp:txXfrm>
    </dsp:sp>
    <dsp:sp modelId="{A0DC4EBC-B1C6-45D4-84D3-288A42F9562D}">
      <dsp:nvSpPr>
        <dsp:cNvPr id="0" name=""/>
        <dsp:cNvSpPr/>
      </dsp:nvSpPr>
      <dsp:spPr>
        <a:xfrm>
          <a:off x="6801777" y="2080281"/>
          <a:ext cx="704873" cy="704873"/>
        </a:xfrm>
        <a:prstGeom prst="downArrow">
          <a:avLst>
            <a:gd name="adj1" fmla="val 55000"/>
            <a:gd name="adj2" fmla="val 45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6960373" y="2080281"/>
        <a:ext cx="387681" cy="530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7843A-8570-43F1-B94C-FD8732D68529}">
      <dsp:nvSpPr>
        <dsp:cNvPr id="0" name=""/>
        <dsp:cNvSpPr/>
      </dsp:nvSpPr>
      <dsp:spPr>
        <a:xfrm>
          <a:off x="0" y="2116"/>
          <a:ext cx="4232672" cy="0"/>
        </a:xfrm>
        <a:prstGeom prst="line">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w="9525" cap="rnd" cmpd="sng" algn="ctr">
          <a:solidFill>
            <a:schemeClr val="accent5">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179C1A68-6E35-49DF-9554-E92E51744073}">
      <dsp:nvSpPr>
        <dsp:cNvPr id="0" name=""/>
        <dsp:cNvSpPr/>
      </dsp:nvSpPr>
      <dsp:spPr>
        <a:xfrm>
          <a:off x="0" y="2116"/>
          <a:ext cx="4232672" cy="144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ru-RU" sz="2100" b="1" kern="1200"/>
            <a:t>Дені сау адамның ағзасында </a:t>
          </a:r>
          <a:r>
            <a:rPr lang="ru-RU" sz="2100" kern="1200"/>
            <a:t>–10 000 микробтардың түрі және әр клеткада 10  бактериалды клеткалар бар. </a:t>
          </a:r>
          <a:endParaRPr lang="en-US" sz="2100" kern="1200"/>
        </a:p>
      </dsp:txBody>
      <dsp:txXfrm>
        <a:off x="0" y="2116"/>
        <a:ext cx="4232672" cy="1443214"/>
      </dsp:txXfrm>
    </dsp:sp>
    <dsp:sp modelId="{AD1919BF-11D3-44B7-8EFA-704B0F90DEB0}">
      <dsp:nvSpPr>
        <dsp:cNvPr id="0" name=""/>
        <dsp:cNvSpPr/>
      </dsp:nvSpPr>
      <dsp:spPr>
        <a:xfrm>
          <a:off x="0" y="1445330"/>
          <a:ext cx="4232672" cy="0"/>
        </a:xfrm>
        <a:prstGeom prst="line">
          <a:avLst/>
        </a:prstGeom>
        <a:gradFill rotWithShape="0">
          <a:gsLst>
            <a:gs pos="0">
              <a:schemeClr val="accent5">
                <a:hueOff val="10077129"/>
                <a:satOff val="-4709"/>
                <a:lumOff val="-5294"/>
                <a:alphaOff val="0"/>
                <a:tint val="98000"/>
                <a:hueMod val="94000"/>
                <a:satMod val="130000"/>
                <a:lumMod val="138000"/>
              </a:schemeClr>
            </a:gs>
            <a:gs pos="100000">
              <a:schemeClr val="accent5">
                <a:hueOff val="10077129"/>
                <a:satOff val="-4709"/>
                <a:lumOff val="-5294"/>
                <a:alphaOff val="0"/>
                <a:shade val="94000"/>
                <a:lumMod val="88000"/>
              </a:schemeClr>
            </a:gs>
          </a:gsLst>
          <a:lin ang="5400000" scaled="0"/>
        </a:gradFill>
        <a:ln w="9525" cap="rnd" cmpd="sng" algn="ctr">
          <a:solidFill>
            <a:schemeClr val="accent5">
              <a:hueOff val="10077129"/>
              <a:satOff val="-4709"/>
              <a:lumOff val="-5294"/>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49D361BC-BAA4-4F9C-8B0B-39F129EAC675}">
      <dsp:nvSpPr>
        <dsp:cNvPr id="0" name=""/>
        <dsp:cNvSpPr/>
      </dsp:nvSpPr>
      <dsp:spPr>
        <a:xfrm>
          <a:off x="0" y="1445330"/>
          <a:ext cx="4232672" cy="144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ru-RU" sz="2100" b="1" kern="1200" dirty="0" err="1"/>
            <a:t>Ересек</a:t>
          </a:r>
          <a:r>
            <a:rPr lang="ru-RU" sz="2100" b="1" kern="1200" dirty="0"/>
            <a:t> </a:t>
          </a:r>
          <a:r>
            <a:rPr lang="ru-RU" sz="2100" b="1" kern="1200" dirty="0" err="1"/>
            <a:t>адамның</a:t>
          </a:r>
          <a:r>
            <a:rPr lang="ru-RU" sz="2100" b="1" kern="1200" dirty="0"/>
            <a:t> </a:t>
          </a:r>
          <a:r>
            <a:rPr lang="ru-RU" sz="2100" b="1" kern="1200" dirty="0" err="1"/>
            <a:t>ағзасында</a:t>
          </a:r>
          <a:r>
            <a:rPr lang="ru-RU" sz="2100" b="1" kern="1200" dirty="0"/>
            <a:t> </a:t>
          </a:r>
          <a:r>
            <a:rPr lang="ru-RU" sz="2100" b="1" kern="1200" dirty="0" err="1"/>
            <a:t>салмағы</a:t>
          </a:r>
          <a:r>
            <a:rPr lang="ru-RU" sz="2100" kern="1200" dirty="0"/>
            <a:t> 90 килограмм </a:t>
          </a:r>
          <a:r>
            <a:rPr lang="ru-RU" sz="2100" kern="1200" dirty="0" err="1"/>
            <a:t>болса</a:t>
          </a:r>
          <a:r>
            <a:rPr lang="ru-RU" sz="2100" kern="1200" dirty="0"/>
            <a:t> </a:t>
          </a:r>
          <a:r>
            <a:rPr lang="ru-RU" sz="2100" b="1" kern="1200" dirty="0"/>
            <a:t>1 – 2,7 </a:t>
          </a:r>
          <a:r>
            <a:rPr lang="ru-RU" sz="2100" kern="1200" dirty="0"/>
            <a:t>килограмм </a:t>
          </a:r>
          <a:r>
            <a:rPr lang="ru-RU" sz="2100" kern="1200" dirty="0" err="1"/>
            <a:t>микроорганизмдер</a:t>
          </a:r>
          <a:r>
            <a:rPr lang="ru-RU" sz="2100" kern="1200" dirty="0"/>
            <a:t> бар. </a:t>
          </a:r>
          <a:endParaRPr lang="en-US" sz="2100" kern="1200" dirty="0"/>
        </a:p>
      </dsp:txBody>
      <dsp:txXfrm>
        <a:off x="0" y="1445330"/>
        <a:ext cx="4232672" cy="1443214"/>
      </dsp:txXfrm>
    </dsp:sp>
    <dsp:sp modelId="{50E2CB83-D911-47F3-8137-E8F32FF76A1A}">
      <dsp:nvSpPr>
        <dsp:cNvPr id="0" name=""/>
        <dsp:cNvSpPr/>
      </dsp:nvSpPr>
      <dsp:spPr>
        <a:xfrm>
          <a:off x="0" y="2888544"/>
          <a:ext cx="4232672" cy="0"/>
        </a:xfrm>
        <a:prstGeom prst="line">
          <a:avLst/>
        </a:prstGeom>
        <a:gradFill rotWithShape="0">
          <a:gsLst>
            <a:gs pos="0">
              <a:schemeClr val="accent5">
                <a:hueOff val="20154258"/>
                <a:satOff val="-9417"/>
                <a:lumOff val="-10587"/>
                <a:alphaOff val="0"/>
                <a:tint val="98000"/>
                <a:hueMod val="94000"/>
                <a:satMod val="130000"/>
                <a:lumMod val="138000"/>
              </a:schemeClr>
            </a:gs>
            <a:gs pos="100000">
              <a:schemeClr val="accent5">
                <a:hueOff val="20154258"/>
                <a:satOff val="-9417"/>
                <a:lumOff val="-10587"/>
                <a:alphaOff val="0"/>
                <a:shade val="94000"/>
                <a:lumMod val="88000"/>
              </a:schemeClr>
            </a:gs>
          </a:gsLst>
          <a:lin ang="5400000" scaled="0"/>
        </a:gradFill>
        <a:ln w="9525" cap="rnd" cmpd="sng" algn="ctr">
          <a:solidFill>
            <a:schemeClr val="accent5">
              <a:hueOff val="20154258"/>
              <a:satOff val="-9417"/>
              <a:lumOff val="-10587"/>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D67D1CA3-8DAA-42EB-B24E-51CD162DEEA5}">
      <dsp:nvSpPr>
        <dsp:cNvPr id="0" name=""/>
        <dsp:cNvSpPr/>
      </dsp:nvSpPr>
      <dsp:spPr>
        <a:xfrm>
          <a:off x="0" y="2888544"/>
          <a:ext cx="4232672" cy="144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ru-RU" sz="2100" kern="1200"/>
            <a:t>Микробтардың </a:t>
          </a:r>
          <a:r>
            <a:rPr lang="ru-RU" sz="2100" b="1" kern="1200"/>
            <a:t>8 миллион гендер бар</a:t>
          </a:r>
          <a:r>
            <a:rPr lang="ru-RU" sz="2100" kern="1200"/>
            <a:t> ( адам генотипінде 22 000 ген). </a:t>
          </a:r>
          <a:endParaRPr lang="en-US" sz="2100" kern="1200"/>
        </a:p>
      </dsp:txBody>
      <dsp:txXfrm>
        <a:off x="0" y="2888544"/>
        <a:ext cx="4232672" cy="14432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A549F-012F-4B10-8D7C-A349F0C816DA}" type="datetimeFigureOut">
              <a:rPr lang="ru-KZ" smtClean="0"/>
              <a:t>22.01.2026</a:t>
            </a:fld>
            <a:endParaRPr lang="ru-KZ"/>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E6CE8-372A-4A86-A956-C8CD6DD3A641}" type="slidenum">
              <a:rPr lang="ru-KZ" smtClean="0"/>
              <a:t>‹#›</a:t>
            </a:fld>
            <a:endParaRPr lang="ru-KZ"/>
          </a:p>
        </p:txBody>
      </p:sp>
    </p:spTree>
    <p:extLst>
      <p:ext uri="{BB962C8B-B14F-4D97-AF65-F5344CB8AC3E}">
        <p14:creationId xmlns:p14="http://schemas.microsoft.com/office/powerpoint/2010/main" val="2631968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a:extLst>
              <a:ext uri="{FF2B5EF4-FFF2-40B4-BE49-F238E27FC236}">
                <a16:creationId xmlns:a16="http://schemas.microsoft.com/office/drawing/2014/main" id="{C9E7442C-BA28-53CB-B215-65B5F0249F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a:extLst>
              <a:ext uri="{FF2B5EF4-FFF2-40B4-BE49-F238E27FC236}">
                <a16:creationId xmlns:a16="http://schemas.microsoft.com/office/drawing/2014/main" id="{4316CB94-6D29-B9C4-EB92-00AE37B5B8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23556" name="Номер слайда 3">
            <a:extLst>
              <a:ext uri="{FF2B5EF4-FFF2-40B4-BE49-F238E27FC236}">
                <a16:creationId xmlns:a16="http://schemas.microsoft.com/office/drawing/2014/main" id="{A08EB1B4-F69D-81C2-F6A0-20E7C3AE7F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3E22F1BA-612D-4E17-A1F7-EC4768433E2F}" type="slidenum">
              <a:rPr lang="ru-RU" altLang="ru-RU" smtClean="0">
                <a:latin typeface="Arial" panose="020B0604020202020204" pitchFamily="34" charset="0"/>
              </a:rPr>
              <a:pPr fontAlgn="base">
                <a:spcBef>
                  <a:spcPct val="0"/>
                </a:spcBef>
                <a:spcAft>
                  <a:spcPct val="0"/>
                </a:spcAft>
              </a:pPr>
              <a:t>20</a:t>
            </a:fld>
            <a:endParaRPr lang="ru-RU" altLang="ru-RU">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7BD4804-38DF-E3B4-5499-2F0C24DDAC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F5DE099-305F-41DF-B714-CA97ABB9ADEE}" type="slidenum">
              <a:rPr lang="ru-RU" altLang="ru-RU" smtClean="0">
                <a:latin typeface="Arial" panose="020B0604020202020204" pitchFamily="34" charset="0"/>
              </a:rPr>
              <a:pPr fontAlgn="base">
                <a:spcBef>
                  <a:spcPct val="0"/>
                </a:spcBef>
                <a:spcAft>
                  <a:spcPct val="0"/>
                </a:spcAft>
              </a:pPr>
              <a:t>27</a:t>
            </a:fld>
            <a:endParaRPr lang="ru-RU" altLang="ru-RU">
              <a:latin typeface="Arial" panose="020B0604020202020204" pitchFamily="34" charset="0"/>
            </a:endParaRPr>
          </a:p>
        </p:txBody>
      </p:sp>
      <p:sp>
        <p:nvSpPr>
          <p:cNvPr id="33795" name="Rectangle 2">
            <a:extLst>
              <a:ext uri="{FF2B5EF4-FFF2-40B4-BE49-F238E27FC236}">
                <a16:creationId xmlns:a16="http://schemas.microsoft.com/office/drawing/2014/main" id="{1B0022D5-3DB8-BF72-8468-DF58565997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857F141D-AE13-B4B5-0384-AE173EBC3E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ru-RU" altLang="ru-RU"/>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27208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2218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509097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59450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929284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3011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81111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714819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75613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27788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69232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13320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26812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60104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58561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59511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22.01.2026</a:t>
            </a:fld>
            <a:endParaRPr lang="ru-RU"/>
          </a:p>
        </p:txBody>
      </p:sp>
      <p:sp>
        <p:nvSpPr>
          <p:cNvPr id="6" name="Footer Placeholder 5"/>
          <p:cNvSpPr>
            <a:spLocks noGrp="1"/>
          </p:cNvSpPr>
          <p:nvPr>
            <p:ph type="ftr" sz="quarter" idx="11"/>
          </p:nvPr>
        </p:nvSpPr>
        <p:spPr>
          <a:xfrm>
            <a:off x="533400" y="6172200"/>
            <a:ext cx="5811724" cy="365125"/>
          </a:xfrm>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0769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4C71EC6-210F-42DE-9C53-41977AD35B3D}" type="datetimeFigureOut">
              <a:rPr lang="ru-RU" smtClean="0"/>
              <a:pPr/>
              <a:t>22.01.2026</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335254928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ru.wikipedia.org/wiki/Mycobacterium_tuberculosi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0"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9E4B6D3A-206D-8E89-247C-AB73FB9BCF25}"/>
              </a:ext>
            </a:extLst>
          </p:cNvPr>
          <p:cNvSpPr>
            <a:spLocks noGrp="1"/>
          </p:cNvSpPr>
          <p:nvPr>
            <p:ph type="ctrTitle"/>
          </p:nvPr>
        </p:nvSpPr>
        <p:spPr>
          <a:xfrm>
            <a:off x="513159" y="685799"/>
            <a:ext cx="7259241" cy="3673474"/>
          </a:xfrm>
        </p:spPr>
        <p:txBody>
          <a:bodyPr>
            <a:normAutofit/>
          </a:bodyPr>
          <a:lstStyle/>
          <a:p>
            <a:pPr>
              <a:lnSpc>
                <a:spcPct val="90000"/>
              </a:lnSpc>
            </a:pPr>
            <a:r>
              <a:rPr lang="kk-KZ" sz="3600" dirty="0"/>
              <a:t>Кіріспе. </a:t>
            </a:r>
            <a:r>
              <a:rPr lang="ru-KZ" sz="3600" dirty="0"/>
              <a:t>Микробиология </a:t>
            </a:r>
            <a:r>
              <a:rPr lang="kk-KZ" sz="3600" dirty="0"/>
              <a:t>туралы түсінік. Микробиология ғылымдары дамуының негізгі кезеңдері </a:t>
            </a:r>
            <a:br>
              <a:rPr lang="ru-RU" sz="3600" dirty="0">
                <a:solidFill>
                  <a:schemeClr val="tx2"/>
                </a:solidFill>
              </a:rPr>
            </a:br>
            <a:endParaRPr lang="ru-KZ" sz="3600" dirty="0">
              <a:solidFill>
                <a:schemeClr val="tx2"/>
              </a:solidFill>
            </a:endParaRPr>
          </a:p>
        </p:txBody>
      </p:sp>
      <p:sp>
        <p:nvSpPr>
          <p:cNvPr id="3" name="Подзаголовок 2">
            <a:extLst>
              <a:ext uri="{FF2B5EF4-FFF2-40B4-BE49-F238E27FC236}">
                <a16:creationId xmlns:a16="http://schemas.microsoft.com/office/drawing/2014/main" id="{E22F53F0-740A-2166-5C2A-BB8329E1F282}"/>
              </a:ext>
            </a:extLst>
          </p:cNvPr>
          <p:cNvSpPr>
            <a:spLocks noGrp="1"/>
          </p:cNvSpPr>
          <p:nvPr>
            <p:ph type="subTitle" idx="1"/>
          </p:nvPr>
        </p:nvSpPr>
        <p:spPr>
          <a:xfrm>
            <a:off x="513159" y="4648198"/>
            <a:ext cx="5254306" cy="1143002"/>
          </a:xfrm>
        </p:spPr>
        <p:txBody>
          <a:bodyPr>
            <a:normAutofit/>
          </a:bodyPr>
          <a:lstStyle/>
          <a:p>
            <a:r>
              <a:rPr lang="en-US">
                <a:solidFill>
                  <a:schemeClr val="tx1">
                    <a:alpha val="80000"/>
                  </a:schemeClr>
                </a:solidFill>
              </a:rPr>
              <a:t>1 </a:t>
            </a:r>
            <a:r>
              <a:rPr lang="kk-KZ">
                <a:solidFill>
                  <a:schemeClr val="tx1">
                    <a:alpha val="80000"/>
                  </a:schemeClr>
                </a:solidFill>
              </a:rPr>
              <a:t>дәріс</a:t>
            </a:r>
            <a:endParaRPr lang="ru-KZ">
              <a:solidFill>
                <a:schemeClr val="tx1">
                  <a:alpha val="80000"/>
                </a:schemeClr>
              </a:solidFill>
            </a:endParaRPr>
          </a:p>
        </p:txBody>
      </p:sp>
    </p:spTree>
    <p:extLst>
      <p:ext uri="{BB962C8B-B14F-4D97-AF65-F5344CB8AC3E}">
        <p14:creationId xmlns:p14="http://schemas.microsoft.com/office/powerpoint/2010/main" val="15351748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3A0B68C-AB0B-2C6E-FE6F-5F000DE7FD6E}"/>
              </a:ext>
            </a:extLst>
          </p:cNvPr>
          <p:cNvSpPr>
            <a:spLocks noGrp="1" noChangeArrowheads="1"/>
          </p:cNvSpPr>
          <p:nvPr>
            <p:ph type="title"/>
          </p:nvPr>
        </p:nvSpPr>
        <p:spPr>
          <a:xfrm>
            <a:off x="1115616" y="333375"/>
            <a:ext cx="4824809" cy="431800"/>
          </a:xfrm>
        </p:spPr>
        <p:txBody>
          <a:bodyPr rtlCol="0">
            <a:normAutofit fontScale="90000"/>
          </a:bodyPr>
          <a:lstStyle/>
          <a:p>
            <a:pPr eaLnBrk="1" fontAlgn="auto" hangingPunct="1">
              <a:spcAft>
                <a:spcPts val="0"/>
              </a:spcAft>
              <a:defRPr/>
            </a:pPr>
            <a:r>
              <a:rPr lang="kk-KZ" sz="2800" dirty="0">
                <a:solidFill>
                  <a:srgbClr val="FF0000"/>
                </a:solidFill>
              </a:rPr>
              <a:t>Микроорганизмдер </a:t>
            </a:r>
            <a:endParaRPr lang="ru-RU" sz="2800" b="1" u="sng" dirty="0">
              <a:solidFill>
                <a:srgbClr val="FF0000"/>
              </a:solidFill>
              <a:latin typeface="Times New Roman" panose="02020603050405020304" pitchFamily="18" charset="0"/>
              <a:cs typeface="Times New Roman" panose="02020603050405020304" pitchFamily="18" charset="0"/>
            </a:endParaRPr>
          </a:p>
        </p:txBody>
      </p:sp>
      <p:sp>
        <p:nvSpPr>
          <p:cNvPr id="10243" name="Rectangle 3">
            <a:extLst>
              <a:ext uri="{FF2B5EF4-FFF2-40B4-BE49-F238E27FC236}">
                <a16:creationId xmlns:a16="http://schemas.microsoft.com/office/drawing/2014/main" id="{08E000AD-44D4-24C5-EB6A-A5502FF11610}"/>
              </a:ext>
            </a:extLst>
          </p:cNvPr>
          <p:cNvSpPr>
            <a:spLocks noGrp="1" noChangeArrowheads="1"/>
          </p:cNvSpPr>
          <p:nvPr>
            <p:ph idx="1"/>
          </p:nvPr>
        </p:nvSpPr>
        <p:spPr>
          <a:xfrm>
            <a:off x="390525" y="836613"/>
            <a:ext cx="8286750" cy="5113337"/>
          </a:xfrm>
        </p:spPr>
        <p:txBody>
          <a:bodyPr>
            <a:normAutofit lnSpcReduction="10000"/>
          </a:bodyPr>
          <a:lstStyle/>
          <a:p>
            <a:pPr algn="just" eaLnBrk="1" hangingPunct="1"/>
            <a:r>
              <a:rPr lang="kk-KZ" altLang="ru-RU" dirty="0">
                <a:latin typeface="Times New Roman" panose="02020603050405020304" pitchFamily="18" charset="0"/>
                <a:cs typeface="Times New Roman" panose="02020603050405020304" pitchFamily="18" charset="0"/>
              </a:rPr>
              <a:t>Микроорганизмдер табиғатта кең тараған және кез-келген субстраттарда,  тіпті күрделі құрылысты жануарлар және өсімдіктер организмдерінде тіршілік етуге қабілетті. Микроорганизмдер барлық климат белдеулерінде,  барлық жерлерде,  адам организмінде де тіршілік етеді. Микробиология микроорганизмдердің морфологиясын,  олардың даму заңдылықтары мен тіршілік ету ортасында тудыратын процесстерін,  сонымен қатар адамзат тіршілігі мен табиғаттағы рөлін зерттейді. Микроорганизмдердің белгілі бір қоректік ортаға ұзақ уақыт аралығында бейімделуі,  микроәлемнің әртүрлі класс өкілдерінің спецификалық белсенділігін тудырады. Олар өлген жануарлар мен өсімдіктер қалдықтарын ыдыратып,  қоршаған ортаны қорғауға атсалысады. Микроорганизмдердің өміршеңдігінен пайдалы қазбалардың түзілуі,  топырақтың құнарлылығы,  су қоймаларының өздігінен тазалануы,  т.с.с байланысты. Микроорганизмдердің пайдалы қасиеттері көптеген тағам өнімдерінің,  әртірлі биологиялық белсенді заттар (ферменттер,  амин қышқылдары,  витаминдер,  антибиотиктер және т.б) өндірісінің технологияларында қолданылады. </a:t>
            </a:r>
            <a:endParaRPr lang="ru-RU" alt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Объект 3">
            <a:extLst>
              <a:ext uri="{FF2B5EF4-FFF2-40B4-BE49-F238E27FC236}">
                <a16:creationId xmlns:a16="http://schemas.microsoft.com/office/drawing/2014/main" id="{D8C1BCFC-5836-9387-4D49-2F0818311B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7525" y="692150"/>
            <a:ext cx="8158163" cy="527843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fs00.infourok.ru/images/doc/196/223849/img16.jpg">
            <a:extLst>
              <a:ext uri="{FF2B5EF4-FFF2-40B4-BE49-F238E27FC236}">
                <a16:creationId xmlns:a16="http://schemas.microsoft.com/office/drawing/2014/main" id="{9756392B-E456-2FCE-90D9-DAA1B5795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38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48AA3CF-A331-2715-3F72-43D2F7247F95}"/>
              </a:ext>
            </a:extLst>
          </p:cNvPr>
          <p:cNvSpPr>
            <a:spLocks noGrp="1" noChangeArrowheads="1"/>
          </p:cNvSpPr>
          <p:nvPr>
            <p:ph type="title"/>
          </p:nvPr>
        </p:nvSpPr>
        <p:spPr>
          <a:xfrm>
            <a:off x="928688" y="-142875"/>
            <a:ext cx="7758112" cy="1357313"/>
          </a:xfrm>
        </p:spPr>
        <p:txBody>
          <a:bodyPr rtlCol="0">
            <a:normAutofit/>
          </a:bodyPr>
          <a:lstStyle/>
          <a:p>
            <a:pPr eaLnBrk="1" fontAlgn="auto" hangingPunct="1">
              <a:spcAft>
                <a:spcPts val="0"/>
              </a:spcAft>
              <a:defRPr/>
            </a:pPr>
            <a:r>
              <a:rPr lang="kk-KZ" sz="3200" b="1" i="1">
                <a:solidFill>
                  <a:schemeClr val="tx1">
                    <a:lumMod val="75000"/>
                    <a:lumOff val="25000"/>
                  </a:schemeClr>
                </a:solidFill>
              </a:rPr>
              <a:t>Микроорганизмдердің жалпы қасиеттері.</a:t>
            </a:r>
            <a:endParaRPr lang="ru-RU" sz="3200">
              <a:solidFill>
                <a:schemeClr val="tx1">
                  <a:lumMod val="75000"/>
                  <a:lumOff val="25000"/>
                </a:schemeClr>
              </a:solidFill>
            </a:endParaRPr>
          </a:p>
        </p:txBody>
      </p:sp>
      <p:graphicFrame>
        <p:nvGraphicFramePr>
          <p:cNvPr id="14343" name="Rectangle 3">
            <a:extLst>
              <a:ext uri="{FF2B5EF4-FFF2-40B4-BE49-F238E27FC236}">
                <a16:creationId xmlns:a16="http://schemas.microsoft.com/office/drawing/2014/main" id="{A6921771-5494-AAEF-0B92-25E7039E0D1D}"/>
              </a:ext>
            </a:extLst>
          </p:cNvPr>
          <p:cNvGraphicFramePr>
            <a:graphicFrameLocks noGrp="1"/>
          </p:cNvGraphicFramePr>
          <p:nvPr>
            <p:ph idx="1"/>
            <p:extLst>
              <p:ext uri="{D42A27DB-BD31-4B8C-83A1-F6EECF244321}">
                <p14:modId xmlns:p14="http://schemas.microsoft.com/office/powerpoint/2010/main" val="3565653246"/>
              </p:ext>
            </p:extLst>
          </p:nvPr>
        </p:nvGraphicFramePr>
        <p:xfrm>
          <a:off x="642938" y="1143000"/>
          <a:ext cx="8177534" cy="5238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Дата 3">
            <a:extLst>
              <a:ext uri="{FF2B5EF4-FFF2-40B4-BE49-F238E27FC236}">
                <a16:creationId xmlns:a16="http://schemas.microsoft.com/office/drawing/2014/main" id="{6BB33B39-7BE4-1EB0-A69E-3A145D7A360C}"/>
              </a:ext>
            </a:extLst>
          </p:cNvPr>
          <p:cNvSpPr txBox="1">
            <a:spLocks noGrp="1"/>
          </p:cNvSpPr>
          <p:nvPr/>
        </p:nvSpPr>
        <p:spPr bwMode="auto">
          <a:xfrm>
            <a:off x="7215188" y="6442075"/>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fld id="{A0BC036E-3E75-45A7-A26D-41957EA12C1D}" type="datetime1">
              <a:rPr lang="ru-RU" altLang="ru-RU" sz="1400">
                <a:solidFill>
                  <a:schemeClr val="tx1"/>
                </a:solidFill>
                <a:latin typeface="Times New Roman" panose="02020603050405020304" pitchFamily="18" charset="0"/>
              </a:rPr>
              <a:pPr algn="r" eaLnBrk="1" hangingPunct="1">
                <a:spcBef>
                  <a:spcPct val="0"/>
                </a:spcBef>
                <a:buClrTx/>
                <a:buSzTx/>
                <a:buFontTx/>
                <a:buNone/>
              </a:pPr>
              <a:t>22.01.2026</a:t>
            </a:fld>
            <a:endParaRPr lang="ru-RU" altLang="ru-RU" sz="1400">
              <a:solidFill>
                <a:schemeClr val="tx1"/>
              </a:solidFill>
              <a:latin typeface="Times New Roman" panose="02020603050405020304" pitchFamily="18" charset="0"/>
            </a:endParaRPr>
          </a:p>
        </p:txBody>
      </p:sp>
      <p:sp>
        <p:nvSpPr>
          <p:cNvPr id="16387" name="Номер слайда 5">
            <a:extLst>
              <a:ext uri="{FF2B5EF4-FFF2-40B4-BE49-F238E27FC236}">
                <a16:creationId xmlns:a16="http://schemas.microsoft.com/office/drawing/2014/main" id="{52C4B85C-502C-9CE7-617C-8B24901970FA}"/>
              </a:ext>
            </a:extLst>
          </p:cNvPr>
          <p:cNvSpPr txBox="1">
            <a:spLocks noGrp="1"/>
          </p:cNvSpPr>
          <p:nvPr/>
        </p:nvSpPr>
        <p:spPr bwMode="auto">
          <a:xfrm>
            <a:off x="7199313" y="6148388"/>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0" rIns="92075" bIns="0" anchor="b"/>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lvl="1" algn="r" eaLnBrk="1" hangingPunct="1">
              <a:spcBef>
                <a:spcPct val="0"/>
              </a:spcBef>
              <a:buClrTx/>
              <a:buSzTx/>
              <a:buFontTx/>
              <a:buNone/>
            </a:pPr>
            <a:fld id="{A4B7B648-8E23-47F0-AE97-E72499BDD7D3}" type="slidenum">
              <a:rPr lang="ru-RU" altLang="ru-RU" sz="1400">
                <a:solidFill>
                  <a:schemeClr val="tx1"/>
                </a:solidFill>
                <a:latin typeface="Arial" panose="020B0604020202020204" pitchFamily="34" charset="0"/>
              </a:rPr>
              <a:pPr lvl="1" algn="r" eaLnBrk="1" hangingPunct="1">
                <a:spcBef>
                  <a:spcPct val="0"/>
                </a:spcBef>
                <a:buClrTx/>
                <a:buSzTx/>
                <a:buFontTx/>
                <a:buNone/>
              </a:pPr>
              <a:t>14</a:t>
            </a:fld>
            <a:endParaRPr lang="ru-RU" altLang="ru-RU" sz="1400">
              <a:solidFill>
                <a:schemeClr val="tx1"/>
              </a:solidFill>
              <a:latin typeface="Times New Roman" panose="02020603050405020304" pitchFamily="18" charset="0"/>
            </a:endParaRPr>
          </a:p>
        </p:txBody>
      </p:sp>
      <p:graphicFrame>
        <p:nvGraphicFramePr>
          <p:cNvPr id="49496" name="Group 344">
            <a:extLst>
              <a:ext uri="{FF2B5EF4-FFF2-40B4-BE49-F238E27FC236}">
                <a16:creationId xmlns:a16="http://schemas.microsoft.com/office/drawing/2014/main" id="{B33E9930-3C55-93C6-94E5-ABD38A7E1BA7}"/>
              </a:ext>
            </a:extLst>
          </p:cNvPr>
          <p:cNvGraphicFramePr>
            <a:graphicFrameLocks noGrp="1"/>
          </p:cNvGraphicFramePr>
          <p:nvPr>
            <p:ph idx="4294967295"/>
          </p:nvPr>
        </p:nvGraphicFramePr>
        <p:xfrm>
          <a:off x="0" y="0"/>
          <a:ext cx="9144000" cy="6935792"/>
        </p:xfrm>
        <a:graphic>
          <a:graphicData uri="http://schemas.openxmlformats.org/drawingml/2006/table">
            <a:tbl>
              <a:tblPr/>
              <a:tblGrid>
                <a:gridCol w="1676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2563">
                  <a:extLst>
                    <a:ext uri="{9D8B030D-6E8A-4147-A177-3AD203B41FA5}">
                      <a16:colId xmlns:a16="http://schemas.microsoft.com/office/drawing/2014/main" val="20002"/>
                    </a:ext>
                  </a:extLst>
                </a:gridCol>
                <a:gridCol w="1493837">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1828800">
                  <a:extLst>
                    <a:ext uri="{9D8B030D-6E8A-4147-A177-3AD203B41FA5}">
                      <a16:colId xmlns:a16="http://schemas.microsoft.com/office/drawing/2014/main" val="20006"/>
                    </a:ext>
                  </a:extLst>
                </a:gridCol>
              </a:tblGrid>
              <a:tr h="588881">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kk-KZ" sz="2600" b="1" i="0" u="none" strike="noStrike" cap="none" normalizeH="0" baseline="0" dirty="0">
                          <a:ln>
                            <a:noFill/>
                          </a:ln>
                          <a:solidFill>
                            <a:schemeClr val="tx1"/>
                          </a:solidFill>
                          <a:effectLst/>
                          <a:latin typeface="Arial" charset="0"/>
                        </a:rPr>
                        <a:t>Түрлері</a:t>
                      </a:r>
                      <a:endParaRPr kumimoji="0" lang="ru-RU" sz="2600" b="1" i="0" u="none" strike="noStrike" cap="none" normalizeH="0" baseline="0" dirty="0">
                        <a:ln>
                          <a:noFill/>
                        </a:ln>
                        <a:solidFill>
                          <a:schemeClr val="tx1"/>
                        </a:solidFill>
                        <a:effectLst/>
                        <a:latin typeface="Arial" charset="0"/>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600" b="1" i="0" u="none" strike="noStrike" cap="none" normalizeH="0" baseline="0">
                          <a:ln>
                            <a:noFill/>
                          </a:ln>
                          <a:solidFill>
                            <a:schemeClr val="tx1"/>
                          </a:solidFill>
                          <a:effectLst/>
                          <a:latin typeface="Arial" charset="0"/>
                        </a:rPr>
                        <a:t>М И К Р О Б И О Л О Г И Я</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22217">
                <a:tc vMerge="1">
                  <a:txBody>
                    <a:bodyPr/>
                    <a:lstStyle/>
                    <a:p>
                      <a:endParaRPr lang="ru-RU"/>
                    </a:p>
                  </a:txBody>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kk-KZ" sz="2000" b="0" i="0" u="none" strike="noStrike" cap="none" normalizeH="0" baseline="0">
                          <a:ln>
                            <a:noFill/>
                          </a:ln>
                          <a:solidFill>
                            <a:schemeClr val="tx1"/>
                          </a:solidFill>
                          <a:effectLst/>
                          <a:latin typeface="Arial" charset="0"/>
                        </a:rPr>
                        <a:t>ЖАЛПЫ</a:t>
                      </a:r>
                      <a:endParaRPr kumimoji="0" lang="ru-RU"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a:ln>
                            <a:noFill/>
                          </a:ln>
                          <a:solidFill>
                            <a:schemeClr val="tx1"/>
                          </a:solidFill>
                          <a:effectLst/>
                          <a:latin typeface="Arial" charset="0"/>
                        </a:rPr>
                        <a:t>ЖЕКЕ  </a:t>
                      </a:r>
                    </a:p>
                  </a:txBody>
                  <a:tcPr marT="45714" marB="4571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412693">
                <a:tc row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ru-RU" sz="2600" b="1" i="0" u="none" strike="noStrike" cap="none" normalizeH="0" baseline="0">
                        <a:ln>
                          <a:noFill/>
                        </a:ln>
                        <a:solidFill>
                          <a:schemeClr val="tx1"/>
                        </a:solidFill>
                        <a:effectLst/>
                        <a:latin typeface="Arial" charset="0"/>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700" b="0" i="0" u="none" strike="noStrike" cap="none" normalizeH="0" baseline="0">
                          <a:ln>
                            <a:noFill/>
                          </a:ln>
                          <a:solidFill>
                            <a:schemeClr val="tx1"/>
                          </a:solidFill>
                          <a:effectLst/>
                          <a:latin typeface="Arial" charset="0"/>
                        </a:rPr>
                        <a:t>     медициналық</a:t>
                      </a:r>
                    </a:p>
                  </a:txBody>
                  <a:tcPr marT="45714" marB="4571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ru-RU" sz="1700" b="0" i="0" u="none" strike="noStrike" cap="none" normalizeH="0" baseline="0">
                        <a:ln>
                          <a:noFill/>
                        </a:ln>
                        <a:solidFill>
                          <a:schemeClr val="tx1"/>
                        </a:solidFill>
                        <a:effectLst/>
                        <a:latin typeface="Arial" charset="0"/>
                      </a:endParaRPr>
                    </a:p>
                  </a:txBody>
                  <a:tcPr marT="45714" marB="45714" horzOverflow="overflow">
                    <a:lnL>
                      <a:noFill/>
                    </a:lnL>
                    <a:lnR>
                      <a:noFill/>
                    </a:lnR>
                    <a:lnT>
                      <a:noFill/>
                    </a:lnT>
                    <a:lnB>
                      <a:noFill/>
                    </a:lnB>
                    <a:lnTlToBr>
                      <a:noFill/>
                    </a:lnTlToBr>
                    <a:lnBlToTr>
                      <a:noFill/>
                    </a:lnBlToTr>
                    <a:noFill/>
                  </a:tcPr>
                </a:tc>
                <a:tc hMerge="1">
                  <a:txBody>
                    <a:bodyPr/>
                    <a:lstStyle/>
                    <a:p>
                      <a:endParaRPr lang="ru-RU"/>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ru-RU" sz="1700" b="0" i="0" u="none" strike="noStrike" cap="none" normalizeH="0" baseline="0">
                        <a:ln>
                          <a:noFill/>
                        </a:ln>
                        <a:solidFill>
                          <a:schemeClr val="tx1"/>
                        </a:solidFill>
                        <a:effectLst/>
                        <a:latin typeface="Arial" charset="0"/>
                      </a:endParaRPr>
                    </a:p>
                  </a:txBody>
                  <a:tcPr marT="45714" marB="45714" horzOverflow="overflow">
                    <a:lnL>
                      <a:noFill/>
                    </a:lnL>
                    <a:lnR>
                      <a:noFill/>
                    </a:lnR>
                    <a:lnT>
                      <a:noFill/>
                    </a:lnT>
                    <a:lnB>
                      <a:noFill/>
                    </a:lnB>
                    <a:lnTlToBr>
                      <a:noFill/>
                    </a:lnTlToBr>
                    <a:lnBlToTr>
                      <a:noFill/>
                    </a:lnBlToTr>
                    <a:noFill/>
                  </a:tcPr>
                </a:tc>
                <a:tc rowSpan="3"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ru-RU" sz="1700" b="0" i="0" u="none" strike="noStrike" cap="none" normalizeH="0" baseline="0">
                        <a:ln>
                          <a:noFill/>
                        </a:ln>
                        <a:solidFill>
                          <a:schemeClr val="tx1"/>
                        </a:solidFill>
                        <a:effectLst/>
                        <a:latin typeface="Arial" charset="0"/>
                      </a:endParaRPr>
                    </a:p>
                  </a:txBody>
                  <a:tcPr marT="45714" marB="4571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rowSpan="3" hMerge="1">
                  <a:txBody>
                    <a:bodyPr/>
                    <a:lstStyle/>
                    <a:p>
                      <a:endParaRPr lang="ru-RU"/>
                    </a:p>
                  </a:txBody>
                  <a:tcPr/>
                </a:tc>
                <a:extLst>
                  <a:ext uri="{0D108BD9-81ED-4DB2-BD59-A6C34878D82A}">
                    <a16:rowId xmlns:a16="http://schemas.microsoft.com/office/drawing/2014/main" val="10002"/>
                  </a:ext>
                </a:extLst>
              </a:tr>
              <a:tr h="420631">
                <a:tc vMerge="1">
                  <a:txBody>
                    <a:bodyPr/>
                    <a:lstStyle/>
                    <a:p>
                      <a:endParaRPr lang="ru-RU"/>
                    </a:p>
                  </a:txBody>
                  <a:tcPr/>
                </a:tc>
                <a:tc row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ru-RU" sz="17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700" b="0" i="0" u="none" strike="noStrike" cap="none" normalizeH="0" baseline="0">
                          <a:ln>
                            <a:noFill/>
                          </a:ln>
                          <a:solidFill>
                            <a:schemeClr val="tx1"/>
                          </a:solidFill>
                          <a:effectLst/>
                          <a:latin typeface="Arial" charset="0"/>
                        </a:rPr>
                        <a:t>ветеринарлық</a:t>
                      </a:r>
                    </a:p>
                  </a:txBody>
                  <a:tcPr marT="45714" marB="45714" horzOverflow="overflow">
                    <a:lnL>
                      <a:noFill/>
                    </a:lnL>
                    <a:lnR>
                      <a:noFill/>
                    </a:lnR>
                    <a:lnT>
                      <a:noFill/>
                    </a:lnT>
                    <a:lnB>
                      <a:noFill/>
                    </a:lnB>
                    <a:lnTlToBr>
                      <a:noFill/>
                    </a:lnTlToBr>
                    <a:lnBlToTr>
                      <a:noFill/>
                    </a:lnBlToTr>
                    <a:noFill/>
                  </a:tcPr>
                </a:tc>
                <a:tc h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3"/>
                  </a:ext>
                </a:extLst>
              </a:tr>
              <a:tr h="420631">
                <a:tc vMerge="1">
                  <a:txBody>
                    <a:bodyPr/>
                    <a:lstStyle/>
                    <a:p>
                      <a:endParaRPr lang="ru-RU"/>
                    </a:p>
                  </a:txBody>
                  <a:tcPr/>
                </a:tc>
                <a:tc vMerge="1">
                  <a:txBody>
                    <a:bodyPr/>
                    <a:lstStyle/>
                    <a:p>
                      <a:endParaRPr lang="ru-RU"/>
                    </a:p>
                  </a:txBody>
                  <a:tcPr/>
                </a:tc>
                <a:tc rowSpan="2"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ru-RU" sz="1700" b="0" i="0" u="none" strike="noStrike" cap="none" normalizeH="0" baseline="0">
                        <a:ln>
                          <a:noFill/>
                        </a:ln>
                        <a:solidFill>
                          <a:schemeClr val="tx1"/>
                        </a:solidFill>
                        <a:effectLst/>
                        <a:latin typeface="Arial" charset="0"/>
                      </a:endParaRPr>
                    </a:p>
                  </a:txBody>
                  <a:tcPr marT="45714" marB="4571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700" b="0" i="0" u="none" strike="noStrike" cap="none" normalizeH="0" baseline="0">
                          <a:ln>
                            <a:noFill/>
                          </a:ln>
                          <a:solidFill>
                            <a:schemeClr val="tx1"/>
                          </a:solidFill>
                          <a:effectLst/>
                          <a:latin typeface="Arial" charset="0"/>
                        </a:rPr>
                        <a:t>техникалық</a:t>
                      </a:r>
                    </a:p>
                  </a:txBody>
                  <a:tcPr marT="45714" marB="45714" horzOverflow="overflow">
                    <a:lnL>
                      <a:noFill/>
                    </a:lnL>
                    <a:lnR>
                      <a:noFill/>
                    </a:lnR>
                    <a:lnT>
                      <a:noFill/>
                    </a:lnT>
                    <a:lnB>
                      <a:noFill/>
                    </a:lnB>
                    <a:lnTlToBr>
                      <a:noFill/>
                    </a:lnTlToBr>
                    <a:lnBlToTr>
                      <a:noFill/>
                    </a:lnBlToTr>
                    <a:noFill/>
                  </a:tcP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4"/>
                  </a:ext>
                </a:extLst>
              </a:tr>
              <a:tr h="661404">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700" b="0" i="0" u="none" strike="noStrike" cap="none" normalizeH="0" baseline="0" dirty="0" err="1">
                          <a:ln>
                            <a:noFill/>
                          </a:ln>
                          <a:solidFill>
                            <a:schemeClr val="tx1"/>
                          </a:solidFill>
                          <a:effectLst/>
                          <a:latin typeface="Arial" charset="0"/>
                        </a:rPr>
                        <a:t>Тағамдық</a:t>
                      </a:r>
                      <a:endParaRPr kumimoji="0" lang="ru-RU" sz="1700" b="0" i="0" u="none" strike="noStrike" cap="none" normalizeH="0" baseline="0" dirty="0">
                        <a:ln>
                          <a:noFill/>
                        </a:ln>
                        <a:solidFill>
                          <a:schemeClr val="tx1"/>
                        </a:solidFill>
                        <a:effectLst/>
                        <a:latin typeface="Arial" charset="0"/>
                      </a:endParaRPr>
                    </a:p>
                  </a:txBody>
                  <a:tcPr marT="45714" marB="4571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kk-KZ" sz="1700" b="0" i="0" u="none" strike="noStrike" cap="none" normalizeH="0" baseline="0" dirty="0">
                          <a:ln>
                            <a:noFill/>
                          </a:ln>
                          <a:solidFill>
                            <a:schemeClr val="tx1"/>
                          </a:solidFill>
                          <a:effectLst/>
                          <a:latin typeface="Arial" charset="0"/>
                        </a:rPr>
                        <a:t>Ауыл</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kk-KZ" sz="1700" b="0" i="0" u="none" strike="noStrike" cap="none" normalizeH="0" baseline="0" dirty="0">
                          <a:ln>
                            <a:noFill/>
                          </a:ln>
                          <a:solidFill>
                            <a:schemeClr val="tx1"/>
                          </a:solidFill>
                          <a:effectLst/>
                          <a:latin typeface="Arial" charset="0"/>
                        </a:rPr>
                        <a:t>шаруашылықтық</a:t>
                      </a:r>
                      <a:endParaRPr kumimoji="0" lang="ru-RU" sz="1700" b="0" i="0" u="none" strike="noStrike" cap="none" normalizeH="0" baseline="0" dirty="0">
                        <a:ln>
                          <a:noFill/>
                        </a:ln>
                        <a:solidFill>
                          <a:schemeClr val="tx1"/>
                        </a:solidFill>
                        <a:effectLst/>
                        <a:latin typeface="Arial" charset="0"/>
                      </a:endParaRPr>
                    </a:p>
                  </a:txBody>
                  <a:tcPr marT="45714" marB="45714"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5"/>
                  </a:ext>
                </a:extLst>
              </a:tr>
              <a:tr h="75713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700" b="0" i="0" u="none" strike="noStrike" cap="none" normalizeH="0" baseline="0">
                          <a:ln>
                            <a:noFill/>
                          </a:ln>
                          <a:solidFill>
                            <a:schemeClr val="tx1"/>
                          </a:solidFill>
                          <a:effectLst/>
                          <a:latin typeface="Arial" charset="0"/>
                        </a:rPr>
                        <a:t>Теориялық</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700" b="0" i="0" u="none" strike="noStrike" cap="none" normalizeH="0" baseline="0">
                          <a:ln>
                            <a:noFill/>
                          </a:ln>
                          <a:solidFill>
                            <a:schemeClr val="tx1"/>
                          </a:solidFill>
                          <a:effectLst/>
                          <a:latin typeface="Arial" charset="0"/>
                        </a:rPr>
                        <a:t>зерттеулер</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charset="0"/>
                        </a:rPr>
                        <a:t>Микроорганизмдердің биологиялық қасиеттерін зерттеу</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r h="325220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700" b="0" i="0" u="none" strike="noStrike" cap="none" normalizeH="0" baseline="0">
                          <a:ln>
                            <a:noFill/>
                          </a:ln>
                          <a:solidFill>
                            <a:schemeClr val="tx1"/>
                          </a:solidFill>
                          <a:effectLst/>
                          <a:latin typeface="Arial" charset="0"/>
                        </a:rPr>
                        <a:t>Практикадағы мәні</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ru-RU" sz="17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kk-KZ" sz="1700" b="1" i="0" u="none" strike="noStrike" cap="none" normalizeH="0" baseline="0" dirty="0">
                          <a:ln>
                            <a:noFill/>
                          </a:ln>
                          <a:solidFill>
                            <a:schemeClr val="tx1"/>
                          </a:solidFill>
                          <a:effectLst/>
                          <a:latin typeface="Arial" charset="0"/>
                        </a:rPr>
                        <a:t>Әдістерді өңдеу</a:t>
                      </a:r>
                      <a:endParaRPr kumimoji="0" lang="ru-RU" sz="17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700" b="0" i="0" u="none" strike="noStrike" cap="none" normalizeH="0" baseline="0" dirty="0" err="1">
                          <a:ln>
                            <a:noFill/>
                          </a:ln>
                          <a:solidFill>
                            <a:schemeClr val="tx1"/>
                          </a:solidFill>
                          <a:effectLst/>
                          <a:latin typeface="Arial" charset="0"/>
                        </a:rPr>
                        <a:t>профилактикасын</a:t>
                      </a:r>
                      <a:r>
                        <a:rPr kumimoji="0" lang="ru-RU" sz="1700" b="0" i="0" u="none" strike="noStrike" cap="none" normalizeH="0" baseline="0" dirty="0">
                          <a:ln>
                            <a:noFill/>
                          </a:ln>
                          <a:solidFill>
                            <a:schemeClr val="tx1"/>
                          </a:solidFill>
                          <a:effectLst/>
                          <a:latin typeface="Arial" charset="0"/>
                        </a:rPr>
                        <a:t>, </a:t>
                      </a:r>
                      <a:r>
                        <a:rPr kumimoji="0" lang="ru-RU" sz="1700" b="0" i="0" u="none" strike="noStrike" cap="none" normalizeH="0" baseline="0" dirty="0" err="1">
                          <a:ln>
                            <a:noFill/>
                          </a:ln>
                          <a:solidFill>
                            <a:schemeClr val="tx1"/>
                          </a:solidFill>
                          <a:effectLst/>
                          <a:latin typeface="Arial" charset="0"/>
                        </a:rPr>
                        <a:t>диагностикасын</a:t>
                      </a:r>
                      <a:r>
                        <a:rPr kumimoji="0" lang="ru-RU" sz="1700" b="0" i="0" u="none" strike="noStrike" cap="none" normalizeH="0" baseline="0" dirty="0">
                          <a:ln>
                            <a:noFill/>
                          </a:ln>
                          <a:solidFill>
                            <a:schemeClr val="tx1"/>
                          </a:solidFill>
                          <a:effectLst/>
                          <a:latin typeface="Arial" charset="0"/>
                        </a:rPr>
                        <a:t> </a:t>
                      </a:r>
                      <a:r>
                        <a:rPr kumimoji="0" lang="ru-RU" sz="1700" b="0" i="0" u="none" strike="noStrike" cap="none" normalizeH="0" baseline="0" dirty="0" err="1">
                          <a:ln>
                            <a:noFill/>
                          </a:ln>
                          <a:solidFill>
                            <a:schemeClr val="tx1"/>
                          </a:solidFill>
                          <a:effectLst/>
                          <a:latin typeface="Arial" charset="0"/>
                        </a:rPr>
                        <a:t>және санитарлық</a:t>
                      </a:r>
                      <a:endParaRPr kumimoji="0" lang="ru-RU" sz="17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kk-KZ" sz="1700" b="0" i="0" u="none" strike="noStrike" cap="none" normalizeH="0" baseline="0" dirty="0">
                          <a:ln>
                            <a:noFill/>
                          </a:ln>
                          <a:solidFill>
                            <a:schemeClr val="tx1"/>
                          </a:solidFill>
                          <a:effectLst/>
                          <a:latin typeface="Arial" charset="0"/>
                        </a:rPr>
                        <a:t>бақлау</a:t>
                      </a:r>
                      <a:endParaRPr kumimoji="0" lang="ru-RU" sz="17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ru-RU" sz="17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700" b="1" i="0" u="none" strike="noStrike" cap="none" normalizeH="0" baseline="0" dirty="0" err="1">
                          <a:ln>
                            <a:noFill/>
                          </a:ln>
                          <a:solidFill>
                            <a:schemeClr val="tx1"/>
                          </a:solidFill>
                          <a:effectLst/>
                          <a:latin typeface="Arial" charset="0"/>
                        </a:rPr>
                        <a:t>Әдістерді өңдеу</a:t>
                      </a:r>
                      <a:endParaRPr kumimoji="0" lang="ru-RU" sz="17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700" b="0" i="0" u="none" strike="noStrike" cap="none" normalizeH="0" baseline="0" dirty="0" err="1">
                          <a:ln>
                            <a:noFill/>
                          </a:ln>
                          <a:solidFill>
                            <a:schemeClr val="tx1"/>
                          </a:solidFill>
                          <a:effectLst/>
                          <a:latin typeface="Arial" charset="0"/>
                        </a:rPr>
                        <a:t>профилактикасын</a:t>
                      </a:r>
                      <a:r>
                        <a:rPr kumimoji="0" lang="ru-RU" sz="1700" b="0" i="0" u="none" strike="noStrike" cap="none" normalizeH="0" baseline="0" dirty="0">
                          <a:ln>
                            <a:noFill/>
                          </a:ln>
                          <a:solidFill>
                            <a:schemeClr val="tx1"/>
                          </a:solidFill>
                          <a:effectLst/>
                          <a:latin typeface="Arial" charset="0"/>
                        </a:rPr>
                        <a:t>, </a:t>
                      </a:r>
                      <a:r>
                        <a:rPr kumimoji="0" lang="ru-RU" sz="1700" b="0" i="0" u="none" strike="noStrike" cap="none" normalizeH="0" baseline="0" dirty="0" err="1">
                          <a:ln>
                            <a:noFill/>
                          </a:ln>
                          <a:solidFill>
                            <a:schemeClr val="tx1"/>
                          </a:solidFill>
                          <a:effectLst/>
                          <a:latin typeface="Arial" charset="0"/>
                        </a:rPr>
                        <a:t>диагностикасын</a:t>
                      </a:r>
                      <a:r>
                        <a:rPr kumimoji="0" lang="ru-RU" sz="1700" b="0" i="0" u="none" strike="noStrike" cap="none" normalizeH="0" baseline="0" dirty="0">
                          <a:ln>
                            <a:noFill/>
                          </a:ln>
                          <a:solidFill>
                            <a:schemeClr val="tx1"/>
                          </a:solidFill>
                          <a:effectLst/>
                          <a:latin typeface="Arial" charset="0"/>
                        </a:rPr>
                        <a:t> </a:t>
                      </a:r>
                      <a:r>
                        <a:rPr kumimoji="0" lang="ru-RU" sz="1700" b="0" i="0" u="none" strike="noStrike" cap="none" normalizeH="0" baseline="0" dirty="0" err="1">
                          <a:ln>
                            <a:noFill/>
                          </a:ln>
                          <a:solidFill>
                            <a:schemeClr val="tx1"/>
                          </a:solidFill>
                          <a:effectLst/>
                          <a:latin typeface="Arial" charset="0"/>
                        </a:rPr>
                        <a:t>және жануарларды</a:t>
                      </a:r>
                      <a:r>
                        <a:rPr kumimoji="0" lang="ru-RU" sz="1700" b="0" i="0" u="none" strike="noStrike" cap="none" normalizeH="0" baseline="0" dirty="0">
                          <a:ln>
                            <a:noFill/>
                          </a:ln>
                          <a:solidFill>
                            <a:schemeClr val="tx1"/>
                          </a:solidFill>
                          <a:effectLst/>
                          <a:latin typeface="Arial" charset="0"/>
                        </a:rPr>
                        <a:t> </a:t>
                      </a:r>
                      <a:r>
                        <a:rPr kumimoji="0" lang="ru-RU" sz="1700" b="0" i="0" u="none" strike="noStrike" cap="none" normalizeH="0" baseline="0" dirty="0" err="1">
                          <a:ln>
                            <a:noFill/>
                          </a:ln>
                          <a:solidFill>
                            <a:schemeClr val="tx1"/>
                          </a:solidFill>
                          <a:effectLst/>
                          <a:latin typeface="Arial" charset="0"/>
                        </a:rPr>
                        <a:t>емдеу</a:t>
                      </a:r>
                      <a:endParaRPr kumimoji="0" lang="ru-RU" sz="1700" b="0" i="0" u="none" strike="noStrike" cap="none" normalizeH="0" baseline="0" dirty="0">
                        <a:ln>
                          <a:noFill/>
                        </a:ln>
                        <a:solidFill>
                          <a:schemeClr val="tx1"/>
                        </a:solidFill>
                        <a:effectLst/>
                        <a:latin typeface="Arial"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11113"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ru-RU" sz="1700" b="1" i="0" u="none" strike="noStrike" cap="none" normalizeH="0" baseline="0" dirty="0">
                        <a:ln>
                          <a:noFill/>
                        </a:ln>
                        <a:solidFill>
                          <a:schemeClr val="tx1"/>
                        </a:solidFill>
                        <a:effectLst/>
                        <a:latin typeface="Arial" charset="0"/>
                      </a:endParaRPr>
                    </a:p>
                    <a:p>
                      <a:pPr marL="0" marR="0" lvl="0" indent="11113"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700" b="1" i="0" u="none" strike="noStrike" cap="none" normalizeH="0" baseline="0" dirty="0">
                          <a:ln>
                            <a:noFill/>
                          </a:ln>
                          <a:solidFill>
                            <a:schemeClr val="tx1"/>
                          </a:solidFill>
                          <a:effectLst/>
                          <a:latin typeface="Arial" charset="0"/>
                        </a:rPr>
                        <a:t> </a:t>
                      </a:r>
                      <a:r>
                        <a:rPr kumimoji="0" lang="ru-RU" sz="1700" b="1" i="0" u="none" strike="noStrike" cap="none" normalizeH="0" baseline="0" dirty="0" err="1">
                          <a:ln>
                            <a:noFill/>
                          </a:ln>
                          <a:solidFill>
                            <a:schemeClr val="tx1"/>
                          </a:solidFill>
                          <a:effectLst/>
                          <a:latin typeface="Arial" charset="0"/>
                        </a:rPr>
                        <a:t>Нәтижесі:</a:t>
                      </a:r>
                      <a:endParaRPr kumimoji="0" lang="ru-RU" sz="1700" b="1" i="0" u="none" strike="noStrike" cap="none" normalizeH="0" baseline="0" dirty="0">
                        <a:ln>
                          <a:noFill/>
                        </a:ln>
                        <a:solidFill>
                          <a:schemeClr val="tx1"/>
                        </a:solidFill>
                        <a:effectLst/>
                        <a:latin typeface="Arial" charset="0"/>
                      </a:endParaRPr>
                    </a:p>
                    <a:p>
                      <a:pPr marL="0" marR="0" lvl="0" indent="11113" algn="l" defTabSz="914400" rtl="0" eaLnBrk="1" fontAlgn="base" latinLnBrk="0" hangingPunct="1">
                        <a:lnSpc>
                          <a:spcPct val="100000"/>
                        </a:lnSpc>
                        <a:spcBef>
                          <a:spcPct val="20000"/>
                        </a:spcBef>
                        <a:spcAft>
                          <a:spcPct val="0"/>
                        </a:spcAft>
                        <a:buClr>
                          <a:schemeClr val="tx2"/>
                        </a:buClr>
                        <a:buSzPct val="70000"/>
                        <a:buFont typeface="Wingdings" pitchFamily="2" charset="2"/>
                        <a:buAutoNum type="arabicPeriod"/>
                        <a:tabLst/>
                      </a:pPr>
                      <a:r>
                        <a:rPr kumimoji="0" lang="ru-RU" sz="1700" b="0" i="0" u="none" strike="noStrike" cap="none" normalizeH="0" baseline="0" dirty="0" err="1">
                          <a:ln>
                            <a:noFill/>
                          </a:ln>
                          <a:solidFill>
                            <a:schemeClr val="tx1"/>
                          </a:solidFill>
                          <a:effectLst/>
                          <a:latin typeface="Arial" charset="0"/>
                        </a:rPr>
                        <a:t>Ашыту</a:t>
                      </a:r>
                      <a:r>
                        <a:rPr kumimoji="0" lang="ru-RU" sz="1700" b="0" i="0" u="none" strike="noStrike" cap="none" normalizeH="0" baseline="0" dirty="0">
                          <a:ln>
                            <a:noFill/>
                          </a:ln>
                          <a:solidFill>
                            <a:schemeClr val="tx1"/>
                          </a:solidFill>
                          <a:effectLst/>
                          <a:latin typeface="Arial" charset="0"/>
                        </a:rPr>
                        <a:t> </a:t>
                      </a:r>
                      <a:r>
                        <a:rPr kumimoji="0" lang="ru-RU" sz="1700" b="0" i="0" u="none" strike="noStrike" cap="none" normalizeH="0" baseline="0" dirty="0" err="1">
                          <a:ln>
                            <a:noFill/>
                          </a:ln>
                          <a:solidFill>
                            <a:schemeClr val="tx1"/>
                          </a:solidFill>
                          <a:effectLst/>
                          <a:latin typeface="Arial" charset="0"/>
                        </a:rPr>
                        <a:t>өнімдері </a:t>
                      </a:r>
                      <a:r>
                        <a:rPr kumimoji="0" lang="ru-RU" sz="1700" b="0" i="0" u="none" strike="noStrike" cap="none" normalizeH="0" baseline="0" dirty="0">
                          <a:ln>
                            <a:noFill/>
                          </a:ln>
                          <a:solidFill>
                            <a:schemeClr val="tx1"/>
                          </a:solidFill>
                          <a:effectLst/>
                          <a:latin typeface="Arial" charset="0"/>
                        </a:rPr>
                        <a:t>(</a:t>
                      </a:r>
                      <a:r>
                        <a:rPr kumimoji="0" lang="ru-RU" sz="1700" b="0" i="0" u="none" strike="noStrike" cap="none" normalizeH="0" baseline="0" dirty="0" err="1">
                          <a:ln>
                            <a:noFill/>
                          </a:ln>
                          <a:solidFill>
                            <a:schemeClr val="tx1"/>
                          </a:solidFill>
                          <a:effectLst/>
                          <a:latin typeface="Arial" charset="0"/>
                        </a:rPr>
                        <a:t>спирттер</a:t>
                      </a:r>
                      <a:r>
                        <a:rPr kumimoji="0" lang="ru-RU" sz="1700" b="0" i="0" u="none" strike="noStrike" cap="none" normalizeH="0" baseline="0" dirty="0">
                          <a:ln>
                            <a:noFill/>
                          </a:ln>
                          <a:solidFill>
                            <a:schemeClr val="tx1"/>
                          </a:solidFill>
                          <a:effectLst/>
                          <a:latin typeface="Arial" charset="0"/>
                        </a:rPr>
                        <a:t> </a:t>
                      </a:r>
                      <a:r>
                        <a:rPr kumimoji="0" lang="ru-RU" sz="1700" b="0" i="0" u="none" strike="noStrike" cap="none" normalizeH="0" baseline="0" dirty="0" err="1">
                          <a:ln>
                            <a:noFill/>
                          </a:ln>
                          <a:solidFill>
                            <a:schemeClr val="tx1"/>
                          </a:solidFill>
                          <a:effectLst/>
                          <a:latin typeface="Arial" charset="0"/>
                        </a:rPr>
                        <a:t>және </a:t>
                      </a:r>
                      <a:r>
                        <a:rPr kumimoji="0" lang="ru-RU" sz="1700" b="0" i="0" u="none" strike="noStrike" cap="none" normalizeH="0" baseline="0" dirty="0">
                          <a:ln>
                            <a:noFill/>
                          </a:ln>
                          <a:solidFill>
                            <a:schemeClr val="tx1"/>
                          </a:solidFill>
                          <a:effectLst/>
                          <a:latin typeface="Arial" charset="0"/>
                        </a:rPr>
                        <a:t>т.б.)</a:t>
                      </a:r>
                    </a:p>
                    <a:p>
                      <a:pPr marL="0" marR="0" lvl="0" indent="11113" algn="l" defTabSz="914400" rtl="0" eaLnBrk="1" fontAlgn="base" latinLnBrk="0" hangingPunct="1">
                        <a:lnSpc>
                          <a:spcPct val="100000"/>
                        </a:lnSpc>
                        <a:spcBef>
                          <a:spcPct val="20000"/>
                        </a:spcBef>
                        <a:spcAft>
                          <a:spcPct val="0"/>
                        </a:spcAft>
                        <a:buClr>
                          <a:schemeClr val="tx2"/>
                        </a:buClr>
                        <a:buSzPct val="70000"/>
                        <a:buFont typeface="Wingdings" pitchFamily="2" charset="2"/>
                        <a:buAutoNum type="arabicPeriod"/>
                        <a:tabLst/>
                      </a:pPr>
                      <a:r>
                        <a:rPr kumimoji="0" lang="kk-KZ" sz="1700" b="0" i="0" u="none" strike="noStrike" cap="none" normalizeH="0" baseline="0" dirty="0">
                          <a:ln>
                            <a:noFill/>
                          </a:ln>
                          <a:solidFill>
                            <a:schemeClr val="tx1"/>
                          </a:solidFill>
                          <a:effectLst/>
                          <a:latin typeface="Arial" charset="0"/>
                        </a:rPr>
                        <a:t>ақуыздар</a:t>
                      </a:r>
                      <a:endParaRPr kumimoji="0" lang="ru-RU" sz="1700" b="0" i="0" u="none" strike="noStrike" cap="none" normalizeH="0" baseline="0" dirty="0">
                        <a:ln>
                          <a:noFill/>
                        </a:ln>
                        <a:solidFill>
                          <a:schemeClr val="tx1"/>
                        </a:solidFill>
                        <a:effectLst/>
                        <a:latin typeface="Arial" charset="0"/>
                      </a:endParaRPr>
                    </a:p>
                    <a:p>
                      <a:pPr marL="0" marR="0" lvl="0" indent="11113" algn="l" defTabSz="914400" rtl="0" eaLnBrk="1" fontAlgn="base" latinLnBrk="0" hangingPunct="1">
                        <a:lnSpc>
                          <a:spcPct val="100000"/>
                        </a:lnSpc>
                        <a:spcBef>
                          <a:spcPct val="20000"/>
                        </a:spcBef>
                        <a:spcAft>
                          <a:spcPct val="0"/>
                        </a:spcAft>
                        <a:buClr>
                          <a:schemeClr val="tx2"/>
                        </a:buClr>
                        <a:buSzPct val="70000"/>
                        <a:buFont typeface="Wingdings" pitchFamily="2" charset="2"/>
                        <a:buAutoNum type="arabicPeriod"/>
                        <a:tabLst/>
                      </a:pPr>
                      <a:r>
                        <a:rPr kumimoji="0" lang="ru-RU" sz="1700" b="0" i="0" u="none" strike="noStrike" cap="none" normalizeH="0" baseline="0" dirty="0" err="1">
                          <a:ln>
                            <a:noFill/>
                          </a:ln>
                          <a:solidFill>
                            <a:schemeClr val="tx1"/>
                          </a:solidFill>
                          <a:effectLst/>
                          <a:latin typeface="Arial" charset="0"/>
                        </a:rPr>
                        <a:t>витаминдер</a:t>
                      </a:r>
                      <a:endParaRPr kumimoji="0" lang="ru-RU" sz="1700" b="0" i="0" u="none" strike="noStrike" cap="none" normalizeH="0" baseline="0" dirty="0">
                        <a:ln>
                          <a:noFill/>
                        </a:ln>
                        <a:solidFill>
                          <a:schemeClr val="tx1"/>
                        </a:solidFill>
                        <a:effectLst/>
                        <a:latin typeface="Arial" charset="0"/>
                      </a:endParaRPr>
                    </a:p>
                    <a:p>
                      <a:pPr marL="0" marR="0" lvl="0" indent="11113" algn="l" defTabSz="914400" rtl="0" eaLnBrk="1" fontAlgn="base" latinLnBrk="0" hangingPunct="1">
                        <a:lnSpc>
                          <a:spcPct val="100000"/>
                        </a:lnSpc>
                        <a:spcBef>
                          <a:spcPct val="20000"/>
                        </a:spcBef>
                        <a:spcAft>
                          <a:spcPct val="0"/>
                        </a:spcAft>
                        <a:buClr>
                          <a:schemeClr val="tx2"/>
                        </a:buClr>
                        <a:buSzPct val="70000"/>
                        <a:buFont typeface="Wingdings" pitchFamily="2" charset="2"/>
                        <a:buAutoNum type="arabicPeriod"/>
                        <a:tabLst/>
                      </a:pPr>
                      <a:r>
                        <a:rPr kumimoji="0" lang="ru-RU" sz="1700" b="0" i="0" u="none" strike="noStrike" cap="none" normalizeH="0" baseline="0" dirty="0" err="1">
                          <a:ln>
                            <a:noFill/>
                          </a:ln>
                          <a:solidFill>
                            <a:schemeClr val="tx1"/>
                          </a:solidFill>
                          <a:effectLst/>
                          <a:latin typeface="Arial" charset="0"/>
                        </a:rPr>
                        <a:t>антибиотиктер</a:t>
                      </a:r>
                      <a:endParaRPr kumimoji="0" lang="ru-RU" sz="1700" b="0" i="0" u="none" strike="noStrike" cap="none" normalizeH="0" baseline="0" dirty="0">
                        <a:ln>
                          <a:noFill/>
                        </a:ln>
                        <a:solidFill>
                          <a:schemeClr val="tx1"/>
                        </a:solidFill>
                        <a:effectLst/>
                        <a:latin typeface="Arial"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ru-RU" sz="17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700" b="0" i="0" u="none" strike="noStrike" cap="none" normalizeH="0" baseline="0" dirty="0" err="1">
                          <a:ln>
                            <a:noFill/>
                          </a:ln>
                          <a:solidFill>
                            <a:schemeClr val="tx1"/>
                          </a:solidFill>
                          <a:effectLst/>
                          <a:latin typeface="Arial" charset="0"/>
                        </a:rPr>
                        <a:t>Топырақтың өнім </a:t>
                      </a:r>
                      <a:r>
                        <a:rPr kumimoji="0" lang="ru-RU" sz="1700" b="0" i="0" u="none" strike="noStrike" cap="none" normalizeH="0" baseline="0" dirty="0">
                          <a:ln>
                            <a:noFill/>
                          </a:ln>
                          <a:solidFill>
                            <a:schemeClr val="tx1"/>
                          </a:solidFill>
                          <a:effectLst/>
                          <a:latin typeface="Arial" charset="0"/>
                        </a:rPr>
                        <a:t>беру </a:t>
                      </a:r>
                      <a:r>
                        <a:rPr kumimoji="0" lang="ru-RU" sz="1700" b="0" i="0" u="none" strike="noStrike" cap="none" normalizeH="0" baseline="0" dirty="0" err="1">
                          <a:ln>
                            <a:noFill/>
                          </a:ln>
                          <a:solidFill>
                            <a:schemeClr val="tx1"/>
                          </a:solidFill>
                          <a:effectLst/>
                          <a:latin typeface="Arial" charset="0"/>
                        </a:rPr>
                        <a:t>қабілетінің жоғарылауы</a:t>
                      </a:r>
                      <a:r>
                        <a:rPr kumimoji="0" lang="ru-RU" sz="1700" b="0" i="0" u="none" strike="noStrike" cap="none" normalizeH="0" baseline="0" dirty="0">
                          <a:ln>
                            <a:noFill/>
                          </a:ln>
                          <a:solidFill>
                            <a:schemeClr val="tx1"/>
                          </a:solidFill>
                          <a:effectLst/>
                          <a:latin typeface="Arial" charset="0"/>
                        </a:rPr>
                        <a:t>.  </a:t>
                      </a:r>
                      <a:r>
                        <a:rPr kumimoji="0" lang="ru-RU" sz="1700" b="0" i="0" u="none" strike="noStrike" cap="none" normalizeH="0" baseline="0" dirty="0" err="1">
                          <a:ln>
                            <a:noFill/>
                          </a:ln>
                          <a:solidFill>
                            <a:schemeClr val="tx1"/>
                          </a:solidFill>
                          <a:effectLst/>
                          <a:latin typeface="Arial" charset="0"/>
                        </a:rPr>
                        <a:t>Әдістерді өңдеу профилактикасын</a:t>
                      </a:r>
                      <a:r>
                        <a:rPr kumimoji="0" lang="ru-RU" sz="1700" b="0" i="0" u="none" strike="noStrike" cap="none" normalizeH="0" baseline="0" dirty="0">
                          <a:ln>
                            <a:noFill/>
                          </a:ln>
                          <a:solidFill>
                            <a:schemeClr val="tx1"/>
                          </a:solidFill>
                          <a:effectLst/>
                          <a:latin typeface="Arial" charset="0"/>
                        </a:rPr>
                        <a:t>, </a:t>
                      </a:r>
                      <a:r>
                        <a:rPr kumimoji="0" lang="ru-RU" sz="1700" b="0" i="0" u="none" strike="noStrike" cap="none" normalizeH="0" baseline="0" dirty="0" err="1">
                          <a:ln>
                            <a:noFill/>
                          </a:ln>
                          <a:solidFill>
                            <a:schemeClr val="tx1"/>
                          </a:solidFill>
                          <a:effectLst/>
                          <a:latin typeface="Arial" charset="0"/>
                        </a:rPr>
                        <a:t>диагностикасын,өсімдіктердің ауруларын</a:t>
                      </a:r>
                      <a:r>
                        <a:rPr kumimoji="0" lang="ru-RU" sz="1700" b="0" i="0" u="none" strike="noStrike" cap="none" normalizeH="0" baseline="0" dirty="0">
                          <a:ln>
                            <a:noFill/>
                          </a:ln>
                          <a:solidFill>
                            <a:schemeClr val="tx1"/>
                          </a:solidFill>
                          <a:effectLst/>
                          <a:latin typeface="Arial" charset="0"/>
                        </a:rPr>
                        <a:t> </a:t>
                      </a:r>
                      <a:r>
                        <a:rPr kumimoji="0" lang="ru-RU" sz="1700" b="0" i="0" u="none" strike="noStrike" cap="none" normalizeH="0" baseline="0" dirty="0" err="1">
                          <a:ln>
                            <a:noFill/>
                          </a:ln>
                          <a:solidFill>
                            <a:schemeClr val="tx1"/>
                          </a:solidFill>
                          <a:effectLst/>
                          <a:latin typeface="Arial" charset="0"/>
                        </a:rPr>
                        <a:t>емдеу</a:t>
                      </a:r>
                      <a:endParaRPr kumimoji="0" lang="ru-RU" sz="1700" b="0" i="0" u="none" strike="noStrike" cap="none" normalizeH="0" baseline="0" dirty="0">
                        <a:ln>
                          <a:noFill/>
                        </a:ln>
                        <a:solidFill>
                          <a:schemeClr val="tx1"/>
                        </a:solidFill>
                        <a:effectLst/>
                        <a:latin typeface="Arial" charset="0"/>
                      </a:endParaRPr>
                    </a:p>
                  </a:txBody>
                  <a:tcPr marT="45714" marB="4571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6419" name="Line 286">
            <a:extLst>
              <a:ext uri="{FF2B5EF4-FFF2-40B4-BE49-F238E27FC236}">
                <a16:creationId xmlns:a16="http://schemas.microsoft.com/office/drawing/2014/main" id="{BD24405D-8FA7-595E-0BA8-A74304D07EBB}"/>
              </a:ext>
            </a:extLst>
          </p:cNvPr>
          <p:cNvSpPr>
            <a:spLocks noChangeShapeType="1"/>
          </p:cNvSpPr>
          <p:nvPr/>
        </p:nvSpPr>
        <p:spPr bwMode="auto">
          <a:xfrm flipH="1">
            <a:off x="2971800" y="457200"/>
            <a:ext cx="1371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KZ"/>
          </a:p>
        </p:txBody>
      </p:sp>
      <p:sp>
        <p:nvSpPr>
          <p:cNvPr id="16420" name="Line 287">
            <a:extLst>
              <a:ext uri="{FF2B5EF4-FFF2-40B4-BE49-F238E27FC236}">
                <a16:creationId xmlns:a16="http://schemas.microsoft.com/office/drawing/2014/main" id="{6E88A0F1-B296-6DE4-4E79-4101E32EFF1F}"/>
              </a:ext>
            </a:extLst>
          </p:cNvPr>
          <p:cNvSpPr>
            <a:spLocks noChangeShapeType="1"/>
          </p:cNvSpPr>
          <p:nvPr/>
        </p:nvSpPr>
        <p:spPr bwMode="auto">
          <a:xfrm>
            <a:off x="5943600" y="381000"/>
            <a:ext cx="914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KZ"/>
          </a:p>
        </p:txBody>
      </p:sp>
      <p:sp>
        <p:nvSpPr>
          <p:cNvPr id="16421" name="Line 288">
            <a:extLst>
              <a:ext uri="{FF2B5EF4-FFF2-40B4-BE49-F238E27FC236}">
                <a16:creationId xmlns:a16="http://schemas.microsoft.com/office/drawing/2014/main" id="{84357A71-5551-D902-99FF-B3EB709EB2F2}"/>
              </a:ext>
            </a:extLst>
          </p:cNvPr>
          <p:cNvSpPr>
            <a:spLocks noChangeShapeType="1"/>
          </p:cNvSpPr>
          <p:nvPr/>
        </p:nvSpPr>
        <p:spPr bwMode="auto">
          <a:xfrm>
            <a:off x="2057400" y="990600"/>
            <a:ext cx="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KZ"/>
          </a:p>
        </p:txBody>
      </p:sp>
      <p:sp>
        <p:nvSpPr>
          <p:cNvPr id="16422" name="Line 289">
            <a:extLst>
              <a:ext uri="{FF2B5EF4-FFF2-40B4-BE49-F238E27FC236}">
                <a16:creationId xmlns:a16="http://schemas.microsoft.com/office/drawing/2014/main" id="{AC879D45-09D2-CB3E-1162-C87CFD0C8FAE}"/>
              </a:ext>
            </a:extLst>
          </p:cNvPr>
          <p:cNvSpPr>
            <a:spLocks noChangeShapeType="1"/>
          </p:cNvSpPr>
          <p:nvPr/>
        </p:nvSpPr>
        <p:spPr bwMode="auto">
          <a:xfrm flipH="1">
            <a:off x="3657600" y="685800"/>
            <a:ext cx="2743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KZ"/>
          </a:p>
        </p:txBody>
      </p:sp>
      <p:sp>
        <p:nvSpPr>
          <p:cNvPr id="16423" name="Line 290">
            <a:extLst>
              <a:ext uri="{FF2B5EF4-FFF2-40B4-BE49-F238E27FC236}">
                <a16:creationId xmlns:a16="http://schemas.microsoft.com/office/drawing/2014/main" id="{8EDCE474-EC21-288B-8246-5719C60AE4D1}"/>
              </a:ext>
            </a:extLst>
          </p:cNvPr>
          <p:cNvSpPr>
            <a:spLocks noChangeShapeType="1"/>
          </p:cNvSpPr>
          <p:nvPr/>
        </p:nvSpPr>
        <p:spPr bwMode="auto">
          <a:xfrm flipH="1">
            <a:off x="4953000" y="838200"/>
            <a:ext cx="1447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KZ"/>
          </a:p>
        </p:txBody>
      </p:sp>
      <p:sp>
        <p:nvSpPr>
          <p:cNvPr id="16424" name="Line 291">
            <a:extLst>
              <a:ext uri="{FF2B5EF4-FFF2-40B4-BE49-F238E27FC236}">
                <a16:creationId xmlns:a16="http://schemas.microsoft.com/office/drawing/2014/main" id="{CD243E94-5463-921E-23E5-9BDC0F674AC0}"/>
              </a:ext>
            </a:extLst>
          </p:cNvPr>
          <p:cNvSpPr>
            <a:spLocks noChangeShapeType="1"/>
          </p:cNvSpPr>
          <p:nvPr/>
        </p:nvSpPr>
        <p:spPr bwMode="auto">
          <a:xfrm flipH="1">
            <a:off x="6096000" y="762000"/>
            <a:ext cx="533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KZ"/>
          </a:p>
        </p:txBody>
      </p:sp>
      <p:sp>
        <p:nvSpPr>
          <p:cNvPr id="16425" name="Line 292">
            <a:extLst>
              <a:ext uri="{FF2B5EF4-FFF2-40B4-BE49-F238E27FC236}">
                <a16:creationId xmlns:a16="http://schemas.microsoft.com/office/drawing/2014/main" id="{9A7E26BF-5462-73C7-2878-06AC62F15D71}"/>
              </a:ext>
            </a:extLst>
          </p:cNvPr>
          <p:cNvSpPr>
            <a:spLocks noChangeShapeType="1"/>
          </p:cNvSpPr>
          <p:nvPr/>
        </p:nvSpPr>
        <p:spPr bwMode="auto">
          <a:xfrm>
            <a:off x="7239000" y="990600"/>
            <a:ext cx="9144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KZ"/>
          </a:p>
        </p:txBody>
      </p:sp>
      <p:sp>
        <p:nvSpPr>
          <p:cNvPr id="16426" name="Line 293">
            <a:extLst>
              <a:ext uri="{FF2B5EF4-FFF2-40B4-BE49-F238E27FC236}">
                <a16:creationId xmlns:a16="http://schemas.microsoft.com/office/drawing/2014/main" id="{AF5CC32F-73EA-54A2-F16A-5A2A8B0150E2}"/>
              </a:ext>
            </a:extLst>
          </p:cNvPr>
          <p:cNvSpPr>
            <a:spLocks noChangeShapeType="1"/>
          </p:cNvSpPr>
          <p:nvPr/>
        </p:nvSpPr>
        <p:spPr bwMode="auto">
          <a:xfrm>
            <a:off x="2514600" y="3657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KZ"/>
          </a:p>
        </p:txBody>
      </p:sp>
      <p:sp>
        <p:nvSpPr>
          <p:cNvPr id="16427" name="Line 295">
            <a:extLst>
              <a:ext uri="{FF2B5EF4-FFF2-40B4-BE49-F238E27FC236}">
                <a16:creationId xmlns:a16="http://schemas.microsoft.com/office/drawing/2014/main" id="{507AA082-75F0-2846-1EC3-D2C5891265C9}"/>
              </a:ext>
            </a:extLst>
          </p:cNvPr>
          <p:cNvSpPr>
            <a:spLocks noChangeShapeType="1"/>
          </p:cNvSpPr>
          <p:nvPr/>
        </p:nvSpPr>
        <p:spPr bwMode="auto">
          <a:xfrm>
            <a:off x="4114800" y="3657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KZ"/>
          </a:p>
        </p:txBody>
      </p:sp>
      <p:sp>
        <p:nvSpPr>
          <p:cNvPr id="16428" name="Line 296">
            <a:extLst>
              <a:ext uri="{FF2B5EF4-FFF2-40B4-BE49-F238E27FC236}">
                <a16:creationId xmlns:a16="http://schemas.microsoft.com/office/drawing/2014/main" id="{010A1D30-2A88-C4CD-0A5A-017D03B100B4}"/>
              </a:ext>
            </a:extLst>
          </p:cNvPr>
          <p:cNvSpPr>
            <a:spLocks noChangeShapeType="1"/>
          </p:cNvSpPr>
          <p:nvPr/>
        </p:nvSpPr>
        <p:spPr bwMode="auto">
          <a:xfrm>
            <a:off x="6019800" y="3657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KZ"/>
          </a:p>
        </p:txBody>
      </p:sp>
      <p:sp>
        <p:nvSpPr>
          <p:cNvPr id="16429" name="Line 297">
            <a:extLst>
              <a:ext uri="{FF2B5EF4-FFF2-40B4-BE49-F238E27FC236}">
                <a16:creationId xmlns:a16="http://schemas.microsoft.com/office/drawing/2014/main" id="{0E7B0592-DF25-3061-5BBF-4F0A62E2A20D}"/>
              </a:ext>
            </a:extLst>
          </p:cNvPr>
          <p:cNvSpPr>
            <a:spLocks noChangeShapeType="1"/>
          </p:cNvSpPr>
          <p:nvPr/>
        </p:nvSpPr>
        <p:spPr bwMode="auto">
          <a:xfrm>
            <a:off x="8001000" y="36576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KZ"/>
          </a:p>
        </p:txBody>
      </p:sp>
      <p:sp>
        <p:nvSpPr>
          <p:cNvPr id="16430" name="Line 314">
            <a:extLst>
              <a:ext uri="{FF2B5EF4-FFF2-40B4-BE49-F238E27FC236}">
                <a16:creationId xmlns:a16="http://schemas.microsoft.com/office/drawing/2014/main" id="{38FD2A65-B0B7-05B5-DCC7-681AF6B46606}"/>
              </a:ext>
            </a:extLst>
          </p:cNvPr>
          <p:cNvSpPr>
            <a:spLocks noChangeShapeType="1"/>
          </p:cNvSpPr>
          <p:nvPr/>
        </p:nvSpPr>
        <p:spPr bwMode="auto">
          <a:xfrm flipV="1">
            <a:off x="2514600" y="1371600"/>
            <a:ext cx="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KZ"/>
          </a:p>
        </p:txBody>
      </p:sp>
      <p:sp>
        <p:nvSpPr>
          <p:cNvPr id="16431" name="Line 315">
            <a:extLst>
              <a:ext uri="{FF2B5EF4-FFF2-40B4-BE49-F238E27FC236}">
                <a16:creationId xmlns:a16="http://schemas.microsoft.com/office/drawing/2014/main" id="{F52E6847-F637-290A-BE1F-E7FBE07DE0DF}"/>
              </a:ext>
            </a:extLst>
          </p:cNvPr>
          <p:cNvSpPr>
            <a:spLocks noChangeShapeType="1"/>
          </p:cNvSpPr>
          <p:nvPr/>
        </p:nvSpPr>
        <p:spPr bwMode="auto">
          <a:xfrm flipV="1">
            <a:off x="4191000" y="17526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KZ"/>
          </a:p>
        </p:txBody>
      </p:sp>
      <p:sp>
        <p:nvSpPr>
          <p:cNvPr id="16432" name="Line 316">
            <a:extLst>
              <a:ext uri="{FF2B5EF4-FFF2-40B4-BE49-F238E27FC236}">
                <a16:creationId xmlns:a16="http://schemas.microsoft.com/office/drawing/2014/main" id="{D18B02DD-F123-BAFF-CB95-BC53406553E5}"/>
              </a:ext>
            </a:extLst>
          </p:cNvPr>
          <p:cNvSpPr>
            <a:spLocks noChangeShapeType="1"/>
          </p:cNvSpPr>
          <p:nvPr/>
        </p:nvSpPr>
        <p:spPr bwMode="auto">
          <a:xfrm flipV="1">
            <a:off x="6019800" y="21336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KZ"/>
          </a:p>
        </p:txBody>
      </p:sp>
      <p:sp>
        <p:nvSpPr>
          <p:cNvPr id="16433" name="Line 324">
            <a:extLst>
              <a:ext uri="{FF2B5EF4-FFF2-40B4-BE49-F238E27FC236}">
                <a16:creationId xmlns:a16="http://schemas.microsoft.com/office/drawing/2014/main" id="{9AF18ED9-57C6-D5A0-617B-B93D43DE5FCD}"/>
              </a:ext>
            </a:extLst>
          </p:cNvPr>
          <p:cNvSpPr>
            <a:spLocks noChangeShapeType="1"/>
          </p:cNvSpPr>
          <p:nvPr/>
        </p:nvSpPr>
        <p:spPr bwMode="auto">
          <a:xfrm flipV="1">
            <a:off x="8001000" y="2590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K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600CBB-0CF8-4237-8491-B7864363D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742160" y="5637428"/>
            <a:ext cx="6952059" cy="1155267"/>
          </a:xfrm>
        </p:spPr>
        <p:style>
          <a:lnRef idx="1">
            <a:schemeClr val="dk1"/>
          </a:lnRef>
          <a:fillRef idx="2">
            <a:schemeClr val="dk1"/>
          </a:fillRef>
          <a:effectRef idx="1">
            <a:schemeClr val="dk1"/>
          </a:effectRef>
          <a:fontRef idx="minor">
            <a:schemeClr val="dk1"/>
          </a:fontRef>
        </p:style>
        <p:txBody>
          <a:bodyPr anchor="ctr">
            <a:normAutofit/>
          </a:bodyPr>
          <a:lstStyle/>
          <a:p>
            <a:r>
              <a:rPr lang="ru-RU" sz="3000" b="1">
                <a:solidFill>
                  <a:srgbClr val="FFFFFF"/>
                </a:solidFill>
              </a:rPr>
              <a:t>МИКРОБИОЛОГИЯНЫҢ ҚҰРЫЛЫМЫ:</a:t>
            </a:r>
            <a:br>
              <a:rPr lang="ru-RU" sz="3000" b="1">
                <a:solidFill>
                  <a:srgbClr val="FFFFFF"/>
                </a:solidFill>
              </a:rPr>
            </a:br>
            <a:endParaRPr lang="ru-RU" sz="3000" b="1">
              <a:solidFill>
                <a:srgbClr val="FFFFFF"/>
              </a:solidFill>
            </a:endParaRPr>
          </a:p>
        </p:txBody>
      </p:sp>
      <p:sp>
        <p:nvSpPr>
          <p:cNvPr id="11"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Объект 3"/>
          <p:cNvGraphicFramePr>
            <a:graphicFrameLocks noGrp="1"/>
          </p:cNvGraphicFramePr>
          <p:nvPr>
            <p:ph idx="1"/>
            <p:extLst>
              <p:ext uri="{D42A27DB-BD31-4B8C-83A1-F6EECF244321}">
                <p14:modId xmlns:p14="http://schemas.microsoft.com/office/powerpoint/2010/main" val="699929340"/>
              </p:ext>
            </p:extLst>
          </p:nvPr>
        </p:nvGraphicFramePr>
        <p:xfrm>
          <a:off x="742160" y="642938"/>
          <a:ext cx="7654918" cy="4571994"/>
        </p:xfrm>
        <a:graphic>
          <a:graphicData uri="http://schemas.openxmlformats.org/drawingml/2006/table">
            <a:tbl>
              <a:tblPr firstRow="1" bandRow="1">
                <a:tableStyleId>{5C22544A-7EE6-4342-B048-85BDC9FD1C3A}</a:tableStyleId>
              </a:tblPr>
              <a:tblGrid>
                <a:gridCol w="3827459">
                  <a:extLst>
                    <a:ext uri="{9D8B030D-6E8A-4147-A177-3AD203B41FA5}">
                      <a16:colId xmlns:a16="http://schemas.microsoft.com/office/drawing/2014/main" val="20000"/>
                    </a:ext>
                  </a:extLst>
                </a:gridCol>
                <a:gridCol w="3827459">
                  <a:extLst>
                    <a:ext uri="{9D8B030D-6E8A-4147-A177-3AD203B41FA5}">
                      <a16:colId xmlns:a16="http://schemas.microsoft.com/office/drawing/2014/main" val="20001"/>
                    </a:ext>
                  </a:extLst>
                </a:gridCol>
              </a:tblGrid>
              <a:tr h="326571">
                <a:tc>
                  <a:txBody>
                    <a:bodyPr/>
                    <a:lstStyle/>
                    <a:p>
                      <a:r>
                        <a:rPr lang="ru-RU" sz="1100">
                          <a:solidFill>
                            <a:schemeClr val="tx1"/>
                          </a:solidFill>
                        </a:rPr>
                        <a:t>МИКРОБИОЛОГИЯ</a:t>
                      </a:r>
                    </a:p>
                  </a:txBody>
                  <a:tcPr marL="55256" marR="55256" marT="27628" marB="27628"/>
                </a:tc>
                <a:tc>
                  <a:txBody>
                    <a:bodyPr/>
                    <a:lstStyle/>
                    <a:p>
                      <a:endParaRPr lang="ru-RU" sz="1100"/>
                    </a:p>
                  </a:txBody>
                  <a:tcPr marL="55256" marR="55256" marT="27628" marB="27628"/>
                </a:tc>
                <a:extLst>
                  <a:ext uri="{0D108BD9-81ED-4DB2-BD59-A6C34878D82A}">
                    <a16:rowId xmlns:a16="http://schemas.microsoft.com/office/drawing/2014/main" val="10000"/>
                  </a:ext>
                </a:extLst>
              </a:tr>
              <a:tr h="326571">
                <a:tc>
                  <a:txBody>
                    <a:bodyPr/>
                    <a:lstStyle/>
                    <a:p>
                      <a:r>
                        <a:rPr lang="ru-RU" sz="1100" b="1"/>
                        <a:t>ЖАЛПЫ</a:t>
                      </a:r>
                    </a:p>
                  </a:txBody>
                  <a:tcPr marL="55256" marR="55256" marT="27628" marB="27628"/>
                </a:tc>
                <a:tc>
                  <a:txBody>
                    <a:bodyPr/>
                    <a:lstStyle/>
                    <a:p>
                      <a:r>
                        <a:rPr lang="ru-RU" sz="1100" b="1"/>
                        <a:t>ЖЕКЕ</a:t>
                      </a:r>
                    </a:p>
                  </a:txBody>
                  <a:tcPr marL="55256" marR="55256" marT="27628" marB="27628"/>
                </a:tc>
                <a:extLst>
                  <a:ext uri="{0D108BD9-81ED-4DB2-BD59-A6C34878D82A}">
                    <a16:rowId xmlns:a16="http://schemas.microsoft.com/office/drawing/2014/main" val="10001"/>
                  </a:ext>
                </a:extLst>
              </a:tr>
              <a:tr h="326571">
                <a:tc>
                  <a:txBody>
                    <a:bodyPr/>
                    <a:lstStyle/>
                    <a:p>
                      <a:r>
                        <a:rPr lang="ru-RU" sz="1100" b="1"/>
                        <a:t>АНАТОМИЯ</a:t>
                      </a:r>
                      <a:r>
                        <a:rPr lang="ru-RU" sz="1100"/>
                        <a:t> (СТРУКТУРА МИКРОБОВ)</a:t>
                      </a:r>
                    </a:p>
                  </a:txBody>
                  <a:tcPr marL="55256" marR="55256" marT="27628" marB="27628"/>
                </a:tc>
                <a:tc>
                  <a:txBody>
                    <a:bodyPr/>
                    <a:lstStyle/>
                    <a:p>
                      <a:r>
                        <a:rPr lang="ru-RU" sz="1100" b="1"/>
                        <a:t>МЕДИЦИНАЛЫҚ</a:t>
                      </a:r>
                    </a:p>
                  </a:txBody>
                  <a:tcPr marL="55256" marR="55256" marT="27628" marB="27628"/>
                </a:tc>
                <a:extLst>
                  <a:ext uri="{0D108BD9-81ED-4DB2-BD59-A6C34878D82A}">
                    <a16:rowId xmlns:a16="http://schemas.microsoft.com/office/drawing/2014/main" val="10002"/>
                  </a:ext>
                </a:extLst>
              </a:tr>
              <a:tr h="326571">
                <a:tc>
                  <a:txBody>
                    <a:bodyPr/>
                    <a:lstStyle/>
                    <a:p>
                      <a:r>
                        <a:rPr lang="ru-RU" sz="1100" b="1"/>
                        <a:t>МИКРОБТАРДЫҢ ФИЗИОЛОГИЯ</a:t>
                      </a:r>
                    </a:p>
                  </a:txBody>
                  <a:tcPr marL="55256" marR="55256" marT="27628" marB="27628"/>
                </a:tc>
                <a:tc>
                  <a:txBody>
                    <a:bodyPr/>
                    <a:lstStyle/>
                    <a:p>
                      <a:r>
                        <a:rPr lang="ru-RU" sz="1100"/>
                        <a:t>               БАКТЕРИОЛОГИЯ</a:t>
                      </a:r>
                    </a:p>
                  </a:txBody>
                  <a:tcPr marL="55256" marR="55256" marT="27628" marB="27628"/>
                </a:tc>
                <a:extLst>
                  <a:ext uri="{0D108BD9-81ED-4DB2-BD59-A6C34878D82A}">
                    <a16:rowId xmlns:a16="http://schemas.microsoft.com/office/drawing/2014/main" val="10003"/>
                  </a:ext>
                </a:extLst>
              </a:tr>
              <a:tr h="326571">
                <a:tc>
                  <a:txBody>
                    <a:bodyPr/>
                    <a:lstStyle/>
                    <a:p>
                      <a:r>
                        <a:rPr lang="ru-RU" sz="1100" b="1"/>
                        <a:t>МИКРОБТАРДЫҢ БИОХИМИЯСЫ</a:t>
                      </a:r>
                    </a:p>
                  </a:txBody>
                  <a:tcPr marL="55256" marR="55256" marT="27628" marB="27628"/>
                </a:tc>
                <a:tc>
                  <a:txBody>
                    <a:bodyPr/>
                    <a:lstStyle/>
                    <a:p>
                      <a:r>
                        <a:rPr lang="ru-RU" sz="1100"/>
                        <a:t>               ВИРУСОЛОГИЯ</a:t>
                      </a:r>
                    </a:p>
                  </a:txBody>
                  <a:tcPr marL="55256" marR="55256" marT="27628" marB="27628"/>
                </a:tc>
                <a:extLst>
                  <a:ext uri="{0D108BD9-81ED-4DB2-BD59-A6C34878D82A}">
                    <a16:rowId xmlns:a16="http://schemas.microsoft.com/office/drawing/2014/main" val="10004"/>
                  </a:ext>
                </a:extLst>
              </a:tr>
              <a:tr h="326571">
                <a:tc>
                  <a:txBody>
                    <a:bodyPr/>
                    <a:lstStyle/>
                    <a:p>
                      <a:r>
                        <a:rPr lang="ru-RU" sz="1100" b="1"/>
                        <a:t>МИКРОБТАРДЫҢ ГЕНЕТИКАСЫ</a:t>
                      </a:r>
                    </a:p>
                  </a:txBody>
                  <a:tcPr marL="55256" marR="55256" marT="27628" marB="27628"/>
                </a:tc>
                <a:tc>
                  <a:txBody>
                    <a:bodyPr/>
                    <a:lstStyle/>
                    <a:p>
                      <a:r>
                        <a:rPr lang="ru-RU" sz="1100"/>
                        <a:t>               МИКОЛОГИЯ</a:t>
                      </a:r>
                    </a:p>
                  </a:txBody>
                  <a:tcPr marL="55256" marR="55256" marT="27628" marB="27628"/>
                </a:tc>
                <a:extLst>
                  <a:ext uri="{0D108BD9-81ED-4DB2-BD59-A6C34878D82A}">
                    <a16:rowId xmlns:a16="http://schemas.microsoft.com/office/drawing/2014/main" val="10005"/>
                  </a:ext>
                </a:extLst>
              </a:tr>
              <a:tr h="326571">
                <a:tc>
                  <a:txBody>
                    <a:bodyPr/>
                    <a:lstStyle/>
                    <a:p>
                      <a:r>
                        <a:rPr lang="ru-RU" sz="1100" b="1"/>
                        <a:t>МИКРОБТАРДЫҢ ЭВОЛЮЦИЯСЫ</a:t>
                      </a:r>
                    </a:p>
                  </a:txBody>
                  <a:tcPr marL="55256" marR="55256" marT="27628" marB="27628"/>
                </a:tc>
                <a:tc>
                  <a:txBody>
                    <a:bodyPr/>
                    <a:lstStyle/>
                    <a:p>
                      <a:r>
                        <a:rPr lang="ru-RU" sz="1100"/>
                        <a:t>               ПРОТОЗООЛОГИЯ</a:t>
                      </a:r>
                    </a:p>
                  </a:txBody>
                  <a:tcPr marL="55256" marR="55256" marT="27628" marB="27628"/>
                </a:tc>
                <a:extLst>
                  <a:ext uri="{0D108BD9-81ED-4DB2-BD59-A6C34878D82A}">
                    <a16:rowId xmlns:a16="http://schemas.microsoft.com/office/drawing/2014/main" val="10006"/>
                  </a:ext>
                </a:extLst>
              </a:tr>
              <a:tr h="326571">
                <a:tc>
                  <a:txBody>
                    <a:bodyPr/>
                    <a:lstStyle/>
                    <a:p>
                      <a:r>
                        <a:rPr lang="ru-RU" sz="1100" b="1"/>
                        <a:t>МИКРОБТАРДЫҢ ЭКОЛОГИЯСЫ</a:t>
                      </a:r>
                    </a:p>
                  </a:txBody>
                  <a:tcPr marL="55256" marR="55256" marT="27628" marB="27628"/>
                </a:tc>
                <a:tc>
                  <a:txBody>
                    <a:bodyPr/>
                    <a:lstStyle/>
                    <a:p>
                      <a:r>
                        <a:rPr lang="ru-RU" sz="1100"/>
                        <a:t>               САНИТАРЛЫҚ                       МИКРОБИОЛОГИЯ</a:t>
                      </a:r>
                    </a:p>
                  </a:txBody>
                  <a:tcPr marL="55256" marR="55256" marT="27628" marB="27628"/>
                </a:tc>
                <a:extLst>
                  <a:ext uri="{0D108BD9-81ED-4DB2-BD59-A6C34878D82A}">
                    <a16:rowId xmlns:a16="http://schemas.microsoft.com/office/drawing/2014/main" val="10007"/>
                  </a:ext>
                </a:extLst>
              </a:tr>
              <a:tr h="326571">
                <a:tc>
                  <a:txBody>
                    <a:bodyPr/>
                    <a:lstStyle/>
                    <a:p>
                      <a:endParaRPr lang="ru-RU" sz="1100" dirty="0"/>
                    </a:p>
                  </a:txBody>
                  <a:tcPr marL="55256" marR="55256" marT="27628" marB="27628"/>
                </a:tc>
                <a:tc>
                  <a:txBody>
                    <a:bodyPr/>
                    <a:lstStyle/>
                    <a:p>
                      <a:r>
                        <a:rPr lang="ru-RU" sz="1100"/>
                        <a:t>                КЛИНИКАЛЫҚ</a:t>
                      </a:r>
                      <a:r>
                        <a:rPr lang="ru-RU" sz="1100" baseline="0"/>
                        <a:t> МИКРОБИОЛОГИЯ</a:t>
                      </a:r>
                      <a:endParaRPr lang="ru-RU" sz="1100"/>
                    </a:p>
                  </a:txBody>
                  <a:tcPr marL="55256" marR="55256" marT="27628" marB="27628"/>
                </a:tc>
                <a:extLst>
                  <a:ext uri="{0D108BD9-81ED-4DB2-BD59-A6C34878D82A}">
                    <a16:rowId xmlns:a16="http://schemas.microsoft.com/office/drawing/2014/main" val="10008"/>
                  </a:ext>
                </a:extLst>
              </a:tr>
              <a:tr h="326571">
                <a:tc>
                  <a:txBody>
                    <a:bodyPr/>
                    <a:lstStyle/>
                    <a:p>
                      <a:endParaRPr lang="ru-RU" sz="1100"/>
                    </a:p>
                  </a:txBody>
                  <a:tcPr marL="55256" marR="55256" marT="27628" marB="27628"/>
                </a:tc>
                <a:tc>
                  <a:txBody>
                    <a:bodyPr/>
                    <a:lstStyle/>
                    <a:p>
                      <a:r>
                        <a:rPr lang="ru-RU" sz="1100" b="1"/>
                        <a:t>ВЕТЕРИНАРЛЫҚ</a:t>
                      </a:r>
                    </a:p>
                  </a:txBody>
                  <a:tcPr marL="55256" marR="55256" marT="27628" marB="27628"/>
                </a:tc>
                <a:extLst>
                  <a:ext uri="{0D108BD9-81ED-4DB2-BD59-A6C34878D82A}">
                    <a16:rowId xmlns:a16="http://schemas.microsoft.com/office/drawing/2014/main" val="10009"/>
                  </a:ext>
                </a:extLst>
              </a:tr>
              <a:tr h="326571">
                <a:tc>
                  <a:txBody>
                    <a:bodyPr/>
                    <a:lstStyle/>
                    <a:p>
                      <a:endParaRPr lang="ru-RU" sz="1100"/>
                    </a:p>
                  </a:txBody>
                  <a:tcPr marL="55256" marR="55256" marT="27628" marB="27628"/>
                </a:tc>
                <a:tc>
                  <a:txBody>
                    <a:bodyPr/>
                    <a:lstStyle/>
                    <a:p>
                      <a:r>
                        <a:rPr lang="ru-RU" sz="1100" b="1" dirty="0"/>
                        <a:t>АУЫЛШАРУАШЫЛЫҚ</a:t>
                      </a:r>
                    </a:p>
                  </a:txBody>
                  <a:tcPr marL="55256" marR="55256" marT="27628" marB="27628"/>
                </a:tc>
                <a:extLst>
                  <a:ext uri="{0D108BD9-81ED-4DB2-BD59-A6C34878D82A}">
                    <a16:rowId xmlns:a16="http://schemas.microsoft.com/office/drawing/2014/main" val="10010"/>
                  </a:ext>
                </a:extLst>
              </a:tr>
              <a:tr h="326571">
                <a:tc>
                  <a:txBody>
                    <a:bodyPr/>
                    <a:lstStyle/>
                    <a:p>
                      <a:endParaRPr lang="ru-RU" sz="1100"/>
                    </a:p>
                  </a:txBody>
                  <a:tcPr marL="55256" marR="55256" marT="27628" marB="27628"/>
                </a:tc>
                <a:tc>
                  <a:txBody>
                    <a:bodyPr/>
                    <a:lstStyle/>
                    <a:p>
                      <a:r>
                        <a:rPr lang="ru-RU" sz="1100" b="1"/>
                        <a:t>ТЕҢІЗ</a:t>
                      </a:r>
                    </a:p>
                  </a:txBody>
                  <a:tcPr marL="55256" marR="55256" marT="27628" marB="27628"/>
                </a:tc>
                <a:extLst>
                  <a:ext uri="{0D108BD9-81ED-4DB2-BD59-A6C34878D82A}">
                    <a16:rowId xmlns:a16="http://schemas.microsoft.com/office/drawing/2014/main" val="10011"/>
                  </a:ext>
                </a:extLst>
              </a:tr>
              <a:tr h="326571">
                <a:tc>
                  <a:txBody>
                    <a:bodyPr/>
                    <a:lstStyle/>
                    <a:p>
                      <a:endParaRPr lang="ru-RU" sz="1100"/>
                    </a:p>
                  </a:txBody>
                  <a:tcPr marL="55256" marR="55256" marT="27628" marB="27628"/>
                </a:tc>
                <a:tc>
                  <a:txBody>
                    <a:bodyPr/>
                    <a:lstStyle/>
                    <a:p>
                      <a:r>
                        <a:rPr lang="ru-RU" sz="1100" b="1"/>
                        <a:t>ҒАРЫШ</a:t>
                      </a:r>
                    </a:p>
                  </a:txBody>
                  <a:tcPr marL="55256" marR="55256" marT="27628" marB="27628"/>
                </a:tc>
                <a:extLst>
                  <a:ext uri="{0D108BD9-81ED-4DB2-BD59-A6C34878D82A}">
                    <a16:rowId xmlns:a16="http://schemas.microsoft.com/office/drawing/2014/main" val="10012"/>
                  </a:ext>
                </a:extLst>
              </a:tr>
              <a:tr h="326571">
                <a:tc>
                  <a:txBody>
                    <a:bodyPr/>
                    <a:lstStyle/>
                    <a:p>
                      <a:endParaRPr lang="ru-RU" sz="1100" dirty="0"/>
                    </a:p>
                  </a:txBody>
                  <a:tcPr marL="55256" marR="55256" marT="27628" marB="27628"/>
                </a:tc>
                <a:tc>
                  <a:txBody>
                    <a:bodyPr/>
                    <a:lstStyle/>
                    <a:p>
                      <a:r>
                        <a:rPr lang="ru-RU" sz="1100" b="1" dirty="0"/>
                        <a:t>ТЕХНИКАЛЫҚ (БИОТЕХНОЛОГИЯ)</a:t>
                      </a:r>
                    </a:p>
                  </a:txBody>
                  <a:tcPr marL="55256" marR="55256" marT="27628" marB="27628"/>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5443911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Oval 4">
            <a:extLst>
              <a:ext uri="{FF2B5EF4-FFF2-40B4-BE49-F238E27FC236}">
                <a16:creationId xmlns:a16="http://schemas.microsoft.com/office/drawing/2014/main" id="{470A644B-85D8-8E63-2D24-F1886C84E686}"/>
              </a:ext>
            </a:extLst>
          </p:cNvPr>
          <p:cNvSpPr>
            <a:spLocks noChangeArrowheads="1"/>
          </p:cNvSpPr>
          <p:nvPr/>
        </p:nvSpPr>
        <p:spPr bwMode="auto">
          <a:xfrm>
            <a:off x="2916238" y="2205038"/>
            <a:ext cx="2663825" cy="1800225"/>
          </a:xfrm>
          <a:prstGeom prst="ellipse">
            <a:avLst/>
          </a:prstGeom>
          <a:solidFill>
            <a:schemeClr val="accent5">
              <a:lumMod val="60000"/>
              <a:lumOff val="40000"/>
            </a:schemeClr>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kk-KZ" altLang="ru-RU" b="1" dirty="0">
                <a:solidFill>
                  <a:srgbClr val="000000"/>
                </a:solidFill>
                <a:latin typeface="Arial" panose="020B0604020202020204" pitchFamily="34" charset="0"/>
              </a:rPr>
              <a:t>Микробиологияның</a:t>
            </a:r>
          </a:p>
          <a:p>
            <a:pPr algn="ctr" eaLnBrk="1" hangingPunct="1">
              <a:spcBef>
                <a:spcPct val="0"/>
              </a:spcBef>
              <a:buClrTx/>
              <a:buSzTx/>
              <a:buFontTx/>
              <a:buNone/>
            </a:pPr>
            <a:r>
              <a:rPr lang="kk-KZ" altLang="ru-RU" b="1" dirty="0">
                <a:solidFill>
                  <a:srgbClr val="000000"/>
                </a:solidFill>
                <a:latin typeface="Arial" panose="020B0604020202020204" pitchFamily="34" charset="0"/>
              </a:rPr>
              <a:t>кезеңдері</a:t>
            </a:r>
            <a:endParaRPr lang="ru-RU" altLang="ru-RU" b="1" dirty="0">
              <a:solidFill>
                <a:srgbClr val="000000"/>
              </a:solidFill>
              <a:latin typeface="Arial" panose="020B0604020202020204" pitchFamily="34" charset="0"/>
            </a:endParaRPr>
          </a:p>
        </p:txBody>
      </p:sp>
      <p:sp>
        <p:nvSpPr>
          <p:cNvPr id="18435" name="Line 6">
            <a:extLst>
              <a:ext uri="{FF2B5EF4-FFF2-40B4-BE49-F238E27FC236}">
                <a16:creationId xmlns:a16="http://schemas.microsoft.com/office/drawing/2014/main" id="{C784CF47-584F-E831-2795-B6E8FBC245BD}"/>
              </a:ext>
            </a:extLst>
          </p:cNvPr>
          <p:cNvSpPr>
            <a:spLocks noChangeShapeType="1"/>
          </p:cNvSpPr>
          <p:nvPr/>
        </p:nvSpPr>
        <p:spPr bwMode="auto">
          <a:xfrm>
            <a:off x="5508625" y="3500438"/>
            <a:ext cx="576263"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KZ"/>
          </a:p>
        </p:txBody>
      </p:sp>
      <p:sp>
        <p:nvSpPr>
          <p:cNvPr id="18436" name="Line 7">
            <a:extLst>
              <a:ext uri="{FF2B5EF4-FFF2-40B4-BE49-F238E27FC236}">
                <a16:creationId xmlns:a16="http://schemas.microsoft.com/office/drawing/2014/main" id="{DC039367-6675-CFDC-EB20-237AA4B0156B}"/>
              </a:ext>
            </a:extLst>
          </p:cNvPr>
          <p:cNvSpPr>
            <a:spLocks noChangeShapeType="1"/>
          </p:cNvSpPr>
          <p:nvPr/>
        </p:nvSpPr>
        <p:spPr bwMode="auto">
          <a:xfrm flipV="1">
            <a:off x="5219700" y="2060575"/>
            <a:ext cx="504825"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KZ"/>
          </a:p>
        </p:txBody>
      </p:sp>
      <p:sp>
        <p:nvSpPr>
          <p:cNvPr id="18437" name="Line 8">
            <a:extLst>
              <a:ext uri="{FF2B5EF4-FFF2-40B4-BE49-F238E27FC236}">
                <a16:creationId xmlns:a16="http://schemas.microsoft.com/office/drawing/2014/main" id="{32564DA1-A5F9-9FB4-3122-CB82EBC7E537}"/>
              </a:ext>
            </a:extLst>
          </p:cNvPr>
          <p:cNvSpPr>
            <a:spLocks noChangeShapeType="1"/>
          </p:cNvSpPr>
          <p:nvPr/>
        </p:nvSpPr>
        <p:spPr bwMode="auto">
          <a:xfrm flipH="1" flipV="1">
            <a:off x="3635375" y="1557338"/>
            <a:ext cx="144463"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KZ"/>
          </a:p>
        </p:txBody>
      </p:sp>
      <p:sp>
        <p:nvSpPr>
          <p:cNvPr id="18438" name="Line 9">
            <a:extLst>
              <a:ext uri="{FF2B5EF4-FFF2-40B4-BE49-F238E27FC236}">
                <a16:creationId xmlns:a16="http://schemas.microsoft.com/office/drawing/2014/main" id="{302951A3-BE6E-E39A-2B82-A88600299596}"/>
              </a:ext>
            </a:extLst>
          </p:cNvPr>
          <p:cNvSpPr>
            <a:spLocks noChangeShapeType="1"/>
          </p:cNvSpPr>
          <p:nvPr/>
        </p:nvSpPr>
        <p:spPr bwMode="auto">
          <a:xfrm flipH="1" flipV="1">
            <a:off x="2268538" y="2924175"/>
            <a:ext cx="647700"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KZ"/>
          </a:p>
        </p:txBody>
      </p:sp>
      <p:sp>
        <p:nvSpPr>
          <p:cNvPr id="18439" name="AutoShape 13">
            <a:extLst>
              <a:ext uri="{FF2B5EF4-FFF2-40B4-BE49-F238E27FC236}">
                <a16:creationId xmlns:a16="http://schemas.microsoft.com/office/drawing/2014/main" id="{9BDD4A48-9618-A14B-B000-DDAFB3DFE58A}"/>
              </a:ext>
            </a:extLst>
          </p:cNvPr>
          <p:cNvSpPr>
            <a:spLocks noChangeArrowheads="1"/>
          </p:cNvSpPr>
          <p:nvPr/>
        </p:nvSpPr>
        <p:spPr bwMode="auto">
          <a:xfrm>
            <a:off x="539750" y="2420938"/>
            <a:ext cx="1655763" cy="936625"/>
          </a:xfrm>
          <a:prstGeom prst="roundRect">
            <a:avLst>
              <a:gd name="adj" fmla="val 16667"/>
            </a:avLst>
          </a:prstGeom>
          <a:solidFill>
            <a:schemeClr val="accent1"/>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kk-KZ" altLang="ru-RU" b="1" dirty="0">
                <a:solidFill>
                  <a:srgbClr val="FFFF00"/>
                </a:solidFill>
                <a:latin typeface="Arial" panose="020B0604020202020204" pitchFamily="34" charset="0"/>
              </a:rPr>
              <a:t>Заманауи </a:t>
            </a:r>
          </a:p>
          <a:p>
            <a:pPr algn="ctr" eaLnBrk="1" hangingPunct="1">
              <a:spcBef>
                <a:spcPct val="0"/>
              </a:spcBef>
              <a:buClrTx/>
              <a:buSzTx/>
              <a:buFontTx/>
              <a:buNone/>
            </a:pPr>
            <a:r>
              <a:rPr lang="kk-KZ" altLang="ru-RU" b="1" dirty="0">
                <a:solidFill>
                  <a:srgbClr val="FFFF00"/>
                </a:solidFill>
                <a:latin typeface="Arial" panose="020B0604020202020204" pitchFamily="34" charset="0"/>
              </a:rPr>
              <a:t>Молекулалы-</a:t>
            </a:r>
          </a:p>
          <a:p>
            <a:pPr algn="ctr" eaLnBrk="1" hangingPunct="1">
              <a:spcBef>
                <a:spcPct val="0"/>
              </a:spcBef>
              <a:buClrTx/>
              <a:buSzTx/>
              <a:buFontTx/>
              <a:buNone/>
            </a:pPr>
            <a:r>
              <a:rPr lang="kk-KZ" altLang="ru-RU" b="1" dirty="0">
                <a:solidFill>
                  <a:srgbClr val="FFFF00"/>
                </a:solidFill>
                <a:latin typeface="Arial" panose="020B0604020202020204" pitchFamily="34" charset="0"/>
              </a:rPr>
              <a:t>генетикалық</a:t>
            </a:r>
            <a:endParaRPr lang="ru-RU" altLang="ru-RU" b="1" dirty="0">
              <a:solidFill>
                <a:srgbClr val="FFFF00"/>
              </a:solidFill>
              <a:latin typeface="Arial" panose="020B0604020202020204" pitchFamily="34" charset="0"/>
            </a:endParaRPr>
          </a:p>
        </p:txBody>
      </p:sp>
      <p:sp>
        <p:nvSpPr>
          <p:cNvPr id="18440" name="AutoShape 14">
            <a:extLst>
              <a:ext uri="{FF2B5EF4-FFF2-40B4-BE49-F238E27FC236}">
                <a16:creationId xmlns:a16="http://schemas.microsoft.com/office/drawing/2014/main" id="{A07C28C4-383B-F741-54AF-CE956EDD9972}"/>
              </a:ext>
            </a:extLst>
          </p:cNvPr>
          <p:cNvSpPr>
            <a:spLocks noChangeArrowheads="1"/>
          </p:cNvSpPr>
          <p:nvPr/>
        </p:nvSpPr>
        <p:spPr bwMode="auto">
          <a:xfrm>
            <a:off x="2643188" y="642938"/>
            <a:ext cx="1800225" cy="792162"/>
          </a:xfrm>
          <a:prstGeom prst="roundRect">
            <a:avLst>
              <a:gd name="adj" fmla="val 16667"/>
            </a:avLst>
          </a:prstGeom>
          <a:solidFill>
            <a:schemeClr val="accent1"/>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kk-KZ" altLang="ru-RU" b="1">
                <a:solidFill>
                  <a:srgbClr val="FFFF00"/>
                </a:solidFill>
                <a:latin typeface="Arial" panose="020B0604020202020204" pitchFamily="34" charset="0"/>
              </a:rPr>
              <a:t>эмпирикалық</a:t>
            </a:r>
            <a:endParaRPr lang="ru-RU" altLang="ru-RU" b="1">
              <a:solidFill>
                <a:srgbClr val="FFFF00"/>
              </a:solidFill>
              <a:latin typeface="Arial" panose="020B0604020202020204" pitchFamily="34" charset="0"/>
            </a:endParaRPr>
          </a:p>
        </p:txBody>
      </p:sp>
      <p:sp>
        <p:nvSpPr>
          <p:cNvPr id="18441" name="AutoShape 15">
            <a:extLst>
              <a:ext uri="{FF2B5EF4-FFF2-40B4-BE49-F238E27FC236}">
                <a16:creationId xmlns:a16="http://schemas.microsoft.com/office/drawing/2014/main" id="{BC5793ED-CF06-C9AD-8E3F-8880611BE285}"/>
              </a:ext>
            </a:extLst>
          </p:cNvPr>
          <p:cNvSpPr>
            <a:spLocks noChangeArrowheads="1"/>
          </p:cNvSpPr>
          <p:nvPr/>
        </p:nvSpPr>
        <p:spPr bwMode="auto">
          <a:xfrm>
            <a:off x="5867400" y="1484313"/>
            <a:ext cx="2160588" cy="865187"/>
          </a:xfrm>
          <a:prstGeom prst="roundRect">
            <a:avLst>
              <a:gd name="adj" fmla="val 34509"/>
            </a:avLst>
          </a:prstGeom>
          <a:solidFill>
            <a:schemeClr val="accent1"/>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kk-KZ" altLang="ru-RU" b="1">
                <a:solidFill>
                  <a:srgbClr val="FFFF00"/>
                </a:solidFill>
                <a:latin typeface="Arial" panose="020B0604020202020204" pitchFamily="34" charset="0"/>
              </a:rPr>
              <a:t>морфологиялық</a:t>
            </a:r>
            <a:endParaRPr lang="ru-RU" altLang="ru-RU" b="1">
              <a:solidFill>
                <a:srgbClr val="FFFF00"/>
              </a:solidFill>
              <a:latin typeface="Arial" panose="020B0604020202020204" pitchFamily="34" charset="0"/>
            </a:endParaRPr>
          </a:p>
        </p:txBody>
      </p:sp>
      <p:sp>
        <p:nvSpPr>
          <p:cNvPr id="18442" name="AutoShape 16">
            <a:extLst>
              <a:ext uri="{FF2B5EF4-FFF2-40B4-BE49-F238E27FC236}">
                <a16:creationId xmlns:a16="http://schemas.microsoft.com/office/drawing/2014/main" id="{0A4C62A0-773A-E07D-3630-2B2F525A5553}"/>
              </a:ext>
            </a:extLst>
          </p:cNvPr>
          <p:cNvSpPr>
            <a:spLocks noChangeArrowheads="1"/>
          </p:cNvSpPr>
          <p:nvPr/>
        </p:nvSpPr>
        <p:spPr bwMode="auto">
          <a:xfrm>
            <a:off x="6300788" y="3860800"/>
            <a:ext cx="2160587" cy="863600"/>
          </a:xfrm>
          <a:prstGeom prst="roundRect">
            <a:avLst>
              <a:gd name="adj" fmla="val 16667"/>
            </a:avLst>
          </a:prstGeom>
          <a:solidFill>
            <a:schemeClr val="accent1"/>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kk-KZ" altLang="ru-RU" b="1">
                <a:solidFill>
                  <a:srgbClr val="FFFF00"/>
                </a:solidFill>
                <a:latin typeface="Arial" panose="020B0604020202020204" pitchFamily="34" charset="0"/>
              </a:rPr>
              <a:t>физиологиялық</a:t>
            </a:r>
            <a:endParaRPr lang="ru-RU" altLang="ru-RU" b="1">
              <a:solidFill>
                <a:srgbClr val="FFFF00"/>
              </a:solidFill>
              <a:latin typeface="Arial" panose="020B0604020202020204" pitchFamily="34" charset="0"/>
            </a:endParaRPr>
          </a:p>
        </p:txBody>
      </p:sp>
      <p:sp>
        <p:nvSpPr>
          <p:cNvPr id="18443" name="AutoShape 17">
            <a:extLst>
              <a:ext uri="{FF2B5EF4-FFF2-40B4-BE49-F238E27FC236}">
                <a16:creationId xmlns:a16="http://schemas.microsoft.com/office/drawing/2014/main" id="{88A5FC6A-0880-4C42-4B69-F1DCFFBD6C73}"/>
              </a:ext>
            </a:extLst>
          </p:cNvPr>
          <p:cNvSpPr>
            <a:spLocks noChangeArrowheads="1"/>
          </p:cNvSpPr>
          <p:nvPr/>
        </p:nvSpPr>
        <p:spPr bwMode="auto">
          <a:xfrm>
            <a:off x="1547813" y="4643438"/>
            <a:ext cx="2109787" cy="865187"/>
          </a:xfrm>
          <a:prstGeom prst="roundRect">
            <a:avLst>
              <a:gd name="adj" fmla="val 16667"/>
            </a:avLst>
          </a:prstGeom>
          <a:solidFill>
            <a:schemeClr val="accent1"/>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kk-KZ" altLang="ru-RU" b="1">
                <a:solidFill>
                  <a:srgbClr val="FFFF00"/>
                </a:solidFill>
                <a:latin typeface="Arial" panose="020B0604020202020204" pitchFamily="34" charset="0"/>
              </a:rPr>
              <a:t>иммунологиялық</a:t>
            </a:r>
            <a:endParaRPr lang="ru-RU" altLang="ru-RU" b="1">
              <a:solidFill>
                <a:srgbClr val="FFFF00"/>
              </a:solidFill>
              <a:latin typeface="Arial" panose="020B0604020202020204" pitchFamily="34" charset="0"/>
            </a:endParaRPr>
          </a:p>
        </p:txBody>
      </p:sp>
      <p:sp>
        <p:nvSpPr>
          <p:cNvPr id="18444" name="AutoShape 16">
            <a:extLst>
              <a:ext uri="{FF2B5EF4-FFF2-40B4-BE49-F238E27FC236}">
                <a16:creationId xmlns:a16="http://schemas.microsoft.com/office/drawing/2014/main" id="{4A328C23-03BD-5C04-3149-B2CB6D0F7A4A}"/>
              </a:ext>
            </a:extLst>
          </p:cNvPr>
          <p:cNvSpPr>
            <a:spLocks noChangeArrowheads="1"/>
          </p:cNvSpPr>
          <p:nvPr/>
        </p:nvSpPr>
        <p:spPr bwMode="auto">
          <a:xfrm>
            <a:off x="4572000" y="4786313"/>
            <a:ext cx="1941513" cy="863600"/>
          </a:xfrm>
          <a:prstGeom prst="roundRect">
            <a:avLst>
              <a:gd name="adj" fmla="val 16667"/>
            </a:avLst>
          </a:prstGeom>
          <a:solidFill>
            <a:schemeClr val="accent1"/>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kk-KZ" altLang="ru-RU" sz="1600" b="1">
                <a:solidFill>
                  <a:srgbClr val="FFFF00"/>
                </a:solidFill>
                <a:latin typeface="Arial" panose="020B0604020202020204" pitchFamily="34" charset="0"/>
              </a:rPr>
              <a:t>Антибиотиктердің</a:t>
            </a:r>
          </a:p>
          <a:p>
            <a:pPr algn="ctr" eaLnBrk="1" hangingPunct="1">
              <a:spcBef>
                <a:spcPct val="0"/>
              </a:spcBef>
              <a:buClrTx/>
              <a:buSzTx/>
              <a:buFontTx/>
              <a:buNone/>
            </a:pPr>
            <a:r>
              <a:rPr lang="kk-KZ" altLang="ru-RU" sz="1600" b="1">
                <a:solidFill>
                  <a:srgbClr val="FFFF00"/>
                </a:solidFill>
                <a:latin typeface="Arial" panose="020B0604020202020204" pitchFamily="34" charset="0"/>
              </a:rPr>
              <a:t> ашылу</a:t>
            </a:r>
            <a:endParaRPr lang="ru-RU" altLang="ru-RU" sz="1600" b="1">
              <a:solidFill>
                <a:srgbClr val="FFFF00"/>
              </a:solidFill>
              <a:latin typeface="Arial" panose="020B0604020202020204" pitchFamily="34" charset="0"/>
            </a:endParaRPr>
          </a:p>
        </p:txBody>
      </p:sp>
      <p:cxnSp>
        <p:nvCxnSpPr>
          <p:cNvPr id="17" name="Прямая со стрелкой 16">
            <a:extLst>
              <a:ext uri="{FF2B5EF4-FFF2-40B4-BE49-F238E27FC236}">
                <a16:creationId xmlns:a16="http://schemas.microsoft.com/office/drawing/2014/main" id="{A9CFF12A-42AF-AB17-B1D5-A4DC362D22F5}"/>
              </a:ext>
            </a:extLst>
          </p:cNvPr>
          <p:cNvCxnSpPr>
            <a:cxnSpLocks/>
            <a:endCxn id="18444" idx="0"/>
          </p:cNvCxnSpPr>
          <p:nvPr/>
        </p:nvCxnSpPr>
        <p:spPr>
          <a:xfrm>
            <a:off x="4857750" y="3929063"/>
            <a:ext cx="685800" cy="857250"/>
          </a:xfrm>
          <a:prstGeom prst="straightConnector1">
            <a:avLst/>
          </a:prstGeom>
          <a:ln>
            <a:solidFill>
              <a:schemeClr val="tx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AAC96374-852A-E525-5F12-3CAAA1FB28EF}"/>
              </a:ext>
            </a:extLst>
          </p:cNvPr>
          <p:cNvCxnSpPr>
            <a:cxnSpLocks/>
            <a:endCxn id="18443" idx="0"/>
          </p:cNvCxnSpPr>
          <p:nvPr/>
        </p:nvCxnSpPr>
        <p:spPr>
          <a:xfrm flipH="1">
            <a:off x="2601913" y="3929063"/>
            <a:ext cx="1184275" cy="714375"/>
          </a:xfrm>
          <a:prstGeom prst="straightConnector1">
            <a:avLst/>
          </a:prstGeom>
          <a:ln>
            <a:solidFill>
              <a:schemeClr val="tx1">
                <a:alpha val="6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800">
    <p:wipe dir="u"/>
    <p:sndAc>
      <p:stSnd>
        <p:snd r:embed="rId2" name="drumroll.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64D6D388-9173-212B-2D2C-D328CD6094D9}"/>
              </a:ext>
            </a:extLst>
          </p:cNvPr>
          <p:cNvSpPr>
            <a:spLocks noGrp="1" noChangeArrowheads="1"/>
          </p:cNvSpPr>
          <p:nvPr>
            <p:ph type="title"/>
          </p:nvPr>
        </p:nvSpPr>
        <p:spPr>
          <a:xfrm>
            <a:off x="513159" y="4487332"/>
            <a:ext cx="6400800" cy="1507067"/>
          </a:xfrm>
        </p:spPr>
        <p:txBody>
          <a:bodyPr rtlCol="0">
            <a:normAutofit/>
          </a:bodyPr>
          <a:lstStyle/>
          <a:p>
            <a:pPr eaLnBrk="1" fontAlgn="auto" hangingPunct="1">
              <a:spcAft>
                <a:spcPts val="0"/>
              </a:spcAft>
              <a:defRPr/>
            </a:pPr>
            <a:r>
              <a:rPr lang="ru-RU" sz="3000" b="1"/>
              <a:t>МИКРОБИОЛОГИЯ ДАМУЫНЫҢ ТАРИХИ САТЫЛАРЫ:</a:t>
            </a:r>
            <a:br>
              <a:rPr lang="ru-RU" sz="3000" b="1"/>
            </a:br>
            <a:endParaRPr lang="ru-RU" sz="3000" b="1"/>
          </a:p>
        </p:txBody>
      </p:sp>
      <p:graphicFrame>
        <p:nvGraphicFramePr>
          <p:cNvPr id="247812" name="Rectangle 3">
            <a:extLst>
              <a:ext uri="{FF2B5EF4-FFF2-40B4-BE49-F238E27FC236}">
                <a16:creationId xmlns:a16="http://schemas.microsoft.com/office/drawing/2014/main" id="{9465C082-ADA8-55B6-3655-F040E6A9DE54}"/>
              </a:ext>
            </a:extLst>
          </p:cNvPr>
          <p:cNvGraphicFramePr>
            <a:graphicFrameLocks noGrp="1"/>
          </p:cNvGraphicFramePr>
          <p:nvPr>
            <p:ph idx="1"/>
            <p:extLst>
              <p:ext uri="{D42A27DB-BD31-4B8C-83A1-F6EECF244321}">
                <p14:modId xmlns:p14="http://schemas.microsoft.com/office/powerpoint/2010/main" val="1904179741"/>
              </p:ext>
            </p:extLst>
          </p:nvPr>
        </p:nvGraphicFramePr>
        <p:xfrm>
          <a:off x="513159" y="685800"/>
          <a:ext cx="81152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BAFC4903-F38A-BB9B-CBD0-324892BA9C6C}"/>
              </a:ext>
            </a:extLst>
          </p:cNvPr>
          <p:cNvSpPr>
            <a:spLocks noGrp="1" noChangeArrowheads="1"/>
          </p:cNvSpPr>
          <p:nvPr>
            <p:ph idx="1"/>
          </p:nvPr>
        </p:nvSpPr>
        <p:spPr>
          <a:xfrm>
            <a:off x="4284663" y="115888"/>
            <a:ext cx="4679950" cy="6553200"/>
          </a:xfrm>
        </p:spPr>
        <p:txBody>
          <a:bodyPr/>
          <a:lstStyle/>
          <a:p>
            <a:pPr lvl="1" eaLnBrk="1" hangingPunct="1">
              <a:buFontTx/>
              <a:buNone/>
            </a:pPr>
            <a:r>
              <a:rPr lang="ru-RU" altLang="ru-RU" sz="2000" b="1"/>
              <a:t>    1675 жылы </a:t>
            </a:r>
          </a:p>
          <a:p>
            <a:pPr lvl="1" eaLnBrk="1" hangingPunct="1">
              <a:buFontTx/>
              <a:buNone/>
            </a:pPr>
            <a:r>
              <a:rPr lang="ru-RU" altLang="ru-RU" sz="2000" b="1">
                <a:solidFill>
                  <a:srgbClr val="FF0000"/>
                </a:solidFill>
              </a:rPr>
              <a:t>    Антони ван Левенгук – </a:t>
            </a:r>
            <a:r>
              <a:rPr lang="ru-RU" altLang="ru-RU" sz="2000" b="1"/>
              <a:t>микроәлемді алғаш рет ашты. </a:t>
            </a:r>
          </a:p>
          <a:p>
            <a:pPr lvl="1" eaLnBrk="1" hangingPunct="1">
              <a:buFontTx/>
              <a:buNone/>
            </a:pPr>
            <a:r>
              <a:rPr lang="ru-RU" altLang="ru-RU" sz="2000" b="1"/>
              <a:t>   Ол  150—300 есе үлкейтетін, екіжақты ісінген линзаларды даярлай алды. </a:t>
            </a:r>
          </a:p>
          <a:p>
            <a:pPr lvl="1" eaLnBrk="1" hangingPunct="1">
              <a:buFontTx/>
              <a:buNone/>
            </a:pPr>
            <a:endParaRPr lang="ru-RU" altLang="ru-RU" sz="2000" b="1"/>
          </a:p>
          <a:p>
            <a:pPr lvl="1" eaLnBrk="1" hangingPunct="1">
              <a:buFontTx/>
              <a:buNone/>
            </a:pPr>
            <a:endParaRPr lang="ru-RU" altLang="ru-RU" sz="2000" b="1"/>
          </a:p>
          <a:p>
            <a:pPr lvl="1" eaLnBrk="1" hangingPunct="1">
              <a:buFontTx/>
              <a:buNone/>
            </a:pPr>
            <a:r>
              <a:rPr lang="ru-RU" altLang="ru-RU" sz="2000" b="1"/>
              <a:t>    </a:t>
            </a:r>
            <a:r>
              <a:rPr lang="ru-RU" altLang="ru-RU" sz="2000" b="1">
                <a:solidFill>
                  <a:srgbClr val="FF0000"/>
                </a:solidFill>
              </a:rPr>
              <a:t>Левенгук </a:t>
            </a:r>
            <a:r>
              <a:rPr lang="ru-RU" altLang="ru-RU" sz="2000" b="1"/>
              <a:t>өзі анықтаған микроскопиялық тірі ағзаларды «өте ұсақ жануарлар» деп санады және оларға қарапайым жануарларға тән құрылыс ерекшеліктері мен тәртіптерді сәйкес деп санады. </a:t>
            </a:r>
          </a:p>
          <a:p>
            <a:pPr eaLnBrk="1" hangingPunct="1"/>
            <a:endParaRPr lang="ru-RU" altLang="ru-RU" sz="2800"/>
          </a:p>
        </p:txBody>
      </p:sp>
      <p:pic>
        <p:nvPicPr>
          <p:cNvPr id="20483" name="Picture 6">
            <a:extLst>
              <a:ext uri="{FF2B5EF4-FFF2-40B4-BE49-F238E27FC236}">
                <a16:creationId xmlns:a16="http://schemas.microsoft.com/office/drawing/2014/main" id="{7FBE36F6-6ED9-E14A-7B63-6EF7E981D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41751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a:extLst>
              <a:ext uri="{FF2B5EF4-FFF2-40B4-BE49-F238E27FC236}">
                <a16:creationId xmlns:a16="http://schemas.microsoft.com/office/drawing/2014/main" id="{F2F86ECD-19FA-B603-EE94-8DFF78BC3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420938"/>
            <a:ext cx="273526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D5C9EC4-CC86-A1CC-7792-DB7FA98F1933}"/>
              </a:ext>
            </a:extLst>
          </p:cNvPr>
          <p:cNvSpPr>
            <a:spLocks noChangeArrowheads="1"/>
          </p:cNvSpPr>
          <p:nvPr/>
        </p:nvSpPr>
        <p:spPr bwMode="auto">
          <a:xfrm>
            <a:off x="971550" y="6375400"/>
            <a:ext cx="797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ru-RU" altLang="ru-RU">
                <a:solidFill>
                  <a:schemeClr val="tx1"/>
                </a:solidFill>
                <a:latin typeface="Arial" panose="020B0604020202020204" pitchFamily="34" charset="0"/>
              </a:rPr>
              <a:t>Антон вам Левенгук (1632-1723)                «Микроскоп» А. Ван Левенгука.</a:t>
            </a:r>
          </a:p>
        </p:txBody>
      </p:sp>
      <p:pic>
        <p:nvPicPr>
          <p:cNvPr id="21507" name="Picture 3" descr="Рис 14">
            <a:extLst>
              <a:ext uri="{FF2B5EF4-FFF2-40B4-BE49-F238E27FC236}">
                <a16:creationId xmlns:a16="http://schemas.microsoft.com/office/drawing/2014/main" id="{68427CAC-F64F-CAE4-247A-DC6A8A377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549275"/>
            <a:ext cx="50038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Рис 13">
            <a:extLst>
              <a:ext uri="{FF2B5EF4-FFF2-40B4-BE49-F238E27FC236}">
                <a16:creationId xmlns:a16="http://schemas.microsoft.com/office/drawing/2014/main" id="{2E1628BD-A4AB-FE33-3ECA-99DF18EE3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100" y="1830388"/>
            <a:ext cx="379095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5"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7"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Объект 2"/>
          <p:cNvSpPr>
            <a:spLocks noGrp="1"/>
          </p:cNvSpPr>
          <p:nvPr>
            <p:ph idx="1"/>
          </p:nvPr>
        </p:nvSpPr>
        <p:spPr>
          <a:xfrm>
            <a:off x="513158" y="685800"/>
            <a:ext cx="7515225" cy="4615408"/>
          </a:xfrm>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90000"/>
              </a:lnSpc>
              <a:buNone/>
            </a:pPr>
            <a:r>
              <a:rPr lang="ru-RU" b="1" i="1" dirty="0" err="1">
                <a:solidFill>
                  <a:schemeClr val="tx1"/>
                </a:solidFill>
              </a:rPr>
              <a:t>Жоспар</a:t>
            </a:r>
            <a:r>
              <a:rPr lang="ru-RU" b="1" i="1" dirty="0">
                <a:solidFill>
                  <a:schemeClr val="tx1"/>
                </a:solidFill>
              </a:rPr>
              <a:t>:</a:t>
            </a:r>
            <a:endParaRPr lang="ru-RU" dirty="0">
              <a:solidFill>
                <a:schemeClr val="tx1"/>
              </a:solidFill>
            </a:endParaRPr>
          </a:p>
          <a:p>
            <a:pPr>
              <a:lnSpc>
                <a:spcPct val="90000"/>
              </a:lnSpc>
            </a:pPr>
            <a:r>
              <a:rPr lang="ru-RU" b="1" dirty="0">
                <a:solidFill>
                  <a:schemeClr val="tx1"/>
                </a:solidFill>
                <a:latin typeface="Arial Narrow" panose="020B0606020202030204" pitchFamily="34" charset="0"/>
              </a:rPr>
              <a:t> Микроорганизмдер </a:t>
            </a:r>
            <a:r>
              <a:rPr lang="ru-RU" b="1" dirty="0" err="1">
                <a:solidFill>
                  <a:schemeClr val="tx1"/>
                </a:solidFill>
                <a:latin typeface="Arial Narrow" panose="020B0606020202030204" pitchFamily="34" charset="0"/>
              </a:rPr>
              <a:t>әлемі</a:t>
            </a:r>
            <a:r>
              <a:rPr lang="ru-RU" b="1" dirty="0">
                <a:solidFill>
                  <a:schemeClr val="tx1"/>
                </a:solidFill>
                <a:latin typeface="Arial Narrow" panose="020B0606020202030204" pitchFamily="34" charset="0"/>
              </a:rPr>
              <a:t> </a:t>
            </a:r>
            <a:r>
              <a:rPr lang="ru-RU" b="1" dirty="0" err="1">
                <a:solidFill>
                  <a:schemeClr val="tx1"/>
                </a:solidFill>
                <a:latin typeface="Arial Narrow" panose="020B0606020202030204" pitchFamily="34" charset="0"/>
              </a:rPr>
              <a:t>және</a:t>
            </a:r>
            <a:r>
              <a:rPr lang="ru-RU" b="1" dirty="0">
                <a:solidFill>
                  <a:schemeClr val="tx1"/>
                </a:solidFill>
                <a:latin typeface="Arial Narrow" panose="020B0606020202030204" pitchFamily="34" charset="0"/>
              </a:rPr>
              <a:t> </a:t>
            </a:r>
            <a:r>
              <a:rPr lang="ru-RU" b="1" dirty="0" err="1">
                <a:solidFill>
                  <a:schemeClr val="tx1"/>
                </a:solidFill>
                <a:latin typeface="Arial Narrow" panose="020B0606020202030204" pitchFamily="34" charset="0"/>
              </a:rPr>
              <a:t>олардың</a:t>
            </a:r>
            <a:r>
              <a:rPr lang="ru-RU" b="1" dirty="0">
                <a:solidFill>
                  <a:schemeClr val="tx1"/>
                </a:solidFill>
                <a:latin typeface="Arial Narrow" panose="020B0606020202030204" pitchFamily="34" charset="0"/>
              </a:rPr>
              <a:t> адам </a:t>
            </a:r>
            <a:r>
              <a:rPr lang="ru-RU" b="1" dirty="0" err="1">
                <a:solidFill>
                  <a:schemeClr val="tx1"/>
                </a:solidFill>
                <a:latin typeface="Arial Narrow" panose="020B0606020202030204" pitchFamily="34" charset="0"/>
              </a:rPr>
              <a:t>өмірінде</a:t>
            </a:r>
            <a:r>
              <a:rPr lang="ru-RU" b="1" dirty="0">
                <a:solidFill>
                  <a:schemeClr val="tx1"/>
                </a:solidFill>
                <a:latin typeface="Arial Narrow" panose="020B0606020202030204" pitchFamily="34" charset="0"/>
              </a:rPr>
              <a:t> </a:t>
            </a:r>
            <a:r>
              <a:rPr lang="ru-RU" b="1" dirty="0" err="1">
                <a:solidFill>
                  <a:schemeClr val="tx1"/>
                </a:solidFill>
                <a:latin typeface="Arial Narrow" panose="020B0606020202030204" pitchFamily="34" charset="0"/>
              </a:rPr>
              <a:t>ролі</a:t>
            </a:r>
            <a:r>
              <a:rPr lang="ru-RU" b="1" dirty="0">
                <a:solidFill>
                  <a:schemeClr val="tx1"/>
                </a:solidFill>
                <a:latin typeface="Arial Narrow" panose="020B0606020202030204" pitchFamily="34" charset="0"/>
              </a:rPr>
              <a:t>  </a:t>
            </a:r>
          </a:p>
          <a:p>
            <a:pPr>
              <a:lnSpc>
                <a:spcPct val="90000"/>
              </a:lnSpc>
            </a:pPr>
            <a:r>
              <a:rPr lang="ru-RU" altLang="ru-KZ" b="1" dirty="0">
                <a:solidFill>
                  <a:schemeClr val="tx1"/>
                </a:solidFill>
                <a:latin typeface="Arial Narrow" panose="020B0606020202030204" pitchFamily="34" charset="0"/>
                <a:cs typeface="Times New Roman" panose="02020603050405020304" pitchFamily="18" charset="0"/>
              </a:rPr>
              <a:t>Микробиология </a:t>
            </a:r>
            <a:r>
              <a:rPr lang="kk-KZ" altLang="ru-KZ" b="1" dirty="0">
                <a:solidFill>
                  <a:schemeClr val="tx1"/>
                </a:solidFill>
                <a:latin typeface="Arial Narrow" panose="020B0606020202030204" pitchFamily="34" charset="0"/>
                <a:cs typeface="Times New Roman" panose="02020603050405020304" pitchFamily="18" charset="0"/>
              </a:rPr>
              <a:t>ғылым ретінде қалыптасуы.    </a:t>
            </a:r>
          </a:p>
          <a:p>
            <a:pPr>
              <a:lnSpc>
                <a:spcPct val="90000"/>
              </a:lnSpc>
            </a:pPr>
            <a:r>
              <a:rPr lang="kk-KZ" altLang="ru-KZ" b="1" dirty="0">
                <a:solidFill>
                  <a:schemeClr val="tx1"/>
                </a:solidFill>
                <a:latin typeface="Arial Narrow" panose="020B0606020202030204" pitchFamily="34" charset="0"/>
                <a:cs typeface="Times New Roman" panose="02020603050405020304" pitchFamily="18" charset="0"/>
              </a:rPr>
              <a:t> Микробиологияның зерттеу нысандары. Мақсаты мен міндеттері</a:t>
            </a:r>
            <a:r>
              <a:rPr lang="en-US" altLang="ru-KZ" b="1" dirty="0">
                <a:solidFill>
                  <a:schemeClr val="tx1"/>
                </a:solidFill>
                <a:latin typeface="Arial Narrow" panose="020B0606020202030204" pitchFamily="34" charset="0"/>
                <a:cs typeface="Times New Roman" panose="02020603050405020304" pitchFamily="18" charset="0"/>
              </a:rPr>
              <a:t> </a:t>
            </a:r>
            <a:endParaRPr lang="ru-RU" altLang="ru-KZ" b="1" dirty="0">
              <a:solidFill>
                <a:schemeClr val="tx1"/>
              </a:solidFill>
              <a:latin typeface="Arial Narrow" panose="020B0606020202030204" pitchFamily="34" charset="0"/>
              <a:cs typeface="Times New Roman" panose="02020603050405020304" pitchFamily="18" charset="0"/>
            </a:endParaRPr>
          </a:p>
          <a:p>
            <a:pPr>
              <a:lnSpc>
                <a:spcPct val="90000"/>
              </a:lnSpc>
            </a:pPr>
            <a:r>
              <a:rPr lang="kk-KZ" altLang="ru-KZ" b="1" dirty="0">
                <a:solidFill>
                  <a:schemeClr val="tx1"/>
                </a:solidFill>
                <a:latin typeface="Arial Narrow" panose="020B0606020202030204" pitchFamily="34" charset="0"/>
                <a:cs typeface="Times New Roman" panose="02020603050405020304" pitchFamily="18" charset="0"/>
              </a:rPr>
              <a:t>Микробиологияның түрлері</a:t>
            </a:r>
            <a:r>
              <a:rPr lang="ru-RU" altLang="ru-KZ" b="1" dirty="0">
                <a:solidFill>
                  <a:schemeClr val="tx1"/>
                </a:solidFill>
                <a:latin typeface="Arial Narrow" panose="020B0606020202030204" pitchFamily="34" charset="0"/>
                <a:cs typeface="Times New Roman" panose="02020603050405020304" pitchFamily="18" charset="0"/>
              </a:rPr>
              <a:t>.</a:t>
            </a:r>
          </a:p>
          <a:p>
            <a:pPr>
              <a:lnSpc>
                <a:spcPct val="90000"/>
              </a:lnSpc>
            </a:pPr>
            <a:r>
              <a:rPr lang="ru-RU" altLang="ru-KZ" b="1" dirty="0">
                <a:solidFill>
                  <a:schemeClr val="tx1"/>
                </a:solidFill>
                <a:latin typeface="Arial Narrow" panose="020B0606020202030204" pitchFamily="34" charset="0"/>
                <a:cs typeface="Times New Roman" panose="02020603050405020304" pitchFamily="18" charset="0"/>
              </a:rPr>
              <a:t>Микробиология </a:t>
            </a:r>
            <a:r>
              <a:rPr lang="ru-RU" altLang="ru-KZ" b="1" dirty="0" err="1">
                <a:solidFill>
                  <a:schemeClr val="tx1"/>
                </a:solidFill>
                <a:latin typeface="Arial Narrow" panose="020B0606020202030204" pitchFamily="34" charset="0"/>
                <a:cs typeface="Times New Roman" panose="02020603050405020304" pitchFamily="18" charset="0"/>
              </a:rPr>
              <a:t>дамуының</a:t>
            </a:r>
            <a:r>
              <a:rPr lang="ru-RU" altLang="ru-KZ" b="1" dirty="0">
                <a:solidFill>
                  <a:schemeClr val="tx1"/>
                </a:solidFill>
                <a:latin typeface="Arial Narrow" panose="020B0606020202030204" pitchFamily="34" charset="0"/>
                <a:cs typeface="Times New Roman" panose="02020603050405020304" pitchFamily="18" charset="0"/>
              </a:rPr>
              <a:t> </a:t>
            </a:r>
            <a:r>
              <a:rPr lang="ru-RU" altLang="ru-KZ" b="1" dirty="0" err="1">
                <a:solidFill>
                  <a:schemeClr val="tx1"/>
                </a:solidFill>
                <a:latin typeface="Arial Narrow" panose="020B0606020202030204" pitchFamily="34" charset="0"/>
                <a:cs typeface="Times New Roman" panose="02020603050405020304" pitchFamily="18" charset="0"/>
              </a:rPr>
              <a:t>тарихи</a:t>
            </a:r>
            <a:r>
              <a:rPr lang="ru-RU" altLang="ru-KZ" b="1" dirty="0">
                <a:solidFill>
                  <a:schemeClr val="tx1"/>
                </a:solidFill>
                <a:latin typeface="Arial Narrow" panose="020B0606020202030204" pitchFamily="34" charset="0"/>
                <a:cs typeface="Times New Roman" panose="02020603050405020304" pitchFamily="18" charset="0"/>
              </a:rPr>
              <a:t> </a:t>
            </a:r>
            <a:r>
              <a:rPr lang="ru-RU" altLang="ru-KZ" b="1" dirty="0" err="1">
                <a:solidFill>
                  <a:schemeClr val="tx1"/>
                </a:solidFill>
                <a:latin typeface="Arial Narrow" panose="020B0606020202030204" pitchFamily="34" charset="0"/>
                <a:cs typeface="Times New Roman" panose="02020603050405020304" pitchFamily="18" charset="0"/>
              </a:rPr>
              <a:t>кезендері</a:t>
            </a:r>
            <a:endParaRPr lang="ru-RU" altLang="ru-KZ" b="1" dirty="0">
              <a:solidFill>
                <a:schemeClr val="tx1"/>
              </a:solidFill>
              <a:latin typeface="Arial Narrow" panose="020B0606020202030204" pitchFamily="34" charset="0"/>
              <a:cs typeface="Times New Roman" panose="02020603050405020304" pitchFamily="18" charset="0"/>
            </a:endParaRPr>
          </a:p>
          <a:p>
            <a:pPr>
              <a:lnSpc>
                <a:spcPct val="90000"/>
              </a:lnSpc>
            </a:pPr>
            <a:r>
              <a:rPr lang="kk-KZ" altLang="ru-KZ" b="1" dirty="0">
                <a:solidFill>
                  <a:schemeClr val="tx1"/>
                </a:solidFill>
                <a:latin typeface="Arial Narrow" panose="020B0606020202030204" pitchFamily="34" charset="0"/>
                <a:cs typeface="Times New Roman" panose="02020603050405020304" pitchFamily="18" charset="0"/>
              </a:rPr>
              <a:t>Микроорганизмдердің жалпы қасиеттері.</a:t>
            </a:r>
          </a:p>
          <a:p>
            <a:pPr>
              <a:lnSpc>
                <a:spcPct val="90000"/>
              </a:lnSpc>
            </a:pPr>
            <a:endParaRPr lang="ru-RU" dirty="0">
              <a:solidFill>
                <a:schemeClr val="tx1"/>
              </a:solidFill>
            </a:endParaRPr>
          </a:p>
          <a:p>
            <a:pPr>
              <a:lnSpc>
                <a:spcPct val="90000"/>
              </a:lnSpc>
            </a:pPr>
            <a:endParaRPr lang="ru-RU" dirty="0">
              <a:solidFill>
                <a:schemeClr val="tx1"/>
              </a:solidFill>
            </a:endParaRPr>
          </a:p>
        </p:txBody>
      </p:sp>
    </p:spTree>
    <p:extLst>
      <p:ext uri="{BB962C8B-B14F-4D97-AF65-F5344CB8AC3E}">
        <p14:creationId xmlns:p14="http://schemas.microsoft.com/office/powerpoint/2010/main" val="71254942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1DED506-E12F-7A7D-EB12-CFCC3C99C30C}"/>
              </a:ext>
            </a:extLst>
          </p:cNvPr>
          <p:cNvSpPr>
            <a:spLocks noChangeArrowheads="1"/>
          </p:cNvSpPr>
          <p:nvPr/>
        </p:nvSpPr>
        <p:spPr bwMode="auto">
          <a:xfrm>
            <a:off x="1214438" y="0"/>
            <a:ext cx="7786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ru-RU" altLang="ru-RU" sz="2000">
                <a:solidFill>
                  <a:schemeClr val="tx1"/>
                </a:solidFill>
                <a:latin typeface="Arial" panose="020B0604020202020204" pitchFamily="34" charset="0"/>
              </a:rPr>
              <a:t> </a:t>
            </a:r>
          </a:p>
        </p:txBody>
      </p:sp>
      <p:pic>
        <p:nvPicPr>
          <p:cNvPr id="22531" name="Picture 3" descr="Рис 33">
            <a:extLst>
              <a:ext uri="{FF2B5EF4-FFF2-40B4-BE49-F238E27FC236}">
                <a16:creationId xmlns:a16="http://schemas.microsoft.com/office/drawing/2014/main" id="{94401DF4-64A1-3B09-E587-9DCB87641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28625"/>
            <a:ext cx="4714875"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Прямоугольник 3">
            <a:extLst>
              <a:ext uri="{FF2B5EF4-FFF2-40B4-BE49-F238E27FC236}">
                <a16:creationId xmlns:a16="http://schemas.microsoft.com/office/drawing/2014/main" id="{31646E56-AE32-017E-DD2C-F113BA8C2C61}"/>
              </a:ext>
            </a:extLst>
          </p:cNvPr>
          <p:cNvSpPr>
            <a:spLocks noChangeArrowheads="1"/>
          </p:cNvSpPr>
          <p:nvPr/>
        </p:nvSpPr>
        <p:spPr bwMode="auto">
          <a:xfrm>
            <a:off x="4010025" y="3244850"/>
            <a:ext cx="1123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kk-KZ" altLang="ru-RU">
                <a:solidFill>
                  <a:schemeClr val="tx1"/>
                </a:solidFill>
                <a:latin typeface="Arial" panose="020B0604020202020204" pitchFamily="34" charset="0"/>
              </a:rPr>
              <a:t>білдіреді</a:t>
            </a:r>
            <a:endParaRPr lang="ru-RU" altLang="ru-RU">
              <a:solidFill>
                <a:schemeClr val="tx1"/>
              </a:solidFill>
              <a:latin typeface="Arial" panose="020B0604020202020204" pitchFamily="34" charset="0"/>
            </a:endParaRPr>
          </a:p>
        </p:txBody>
      </p:sp>
      <p:sp>
        <p:nvSpPr>
          <p:cNvPr id="22533" name="Прямоугольник 4">
            <a:extLst>
              <a:ext uri="{FF2B5EF4-FFF2-40B4-BE49-F238E27FC236}">
                <a16:creationId xmlns:a16="http://schemas.microsoft.com/office/drawing/2014/main" id="{C112371F-94A6-1BEC-1BB3-DDF964159677}"/>
              </a:ext>
            </a:extLst>
          </p:cNvPr>
          <p:cNvSpPr>
            <a:spLocks noChangeArrowheads="1"/>
          </p:cNvSpPr>
          <p:nvPr/>
        </p:nvSpPr>
        <p:spPr bwMode="auto">
          <a:xfrm>
            <a:off x="4010025" y="3244850"/>
            <a:ext cx="1123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kk-KZ" altLang="ru-RU">
                <a:solidFill>
                  <a:schemeClr val="tx1"/>
                </a:solidFill>
                <a:latin typeface="Arial" panose="020B0604020202020204" pitchFamily="34" charset="0"/>
              </a:rPr>
              <a:t>білдіреді</a:t>
            </a:r>
            <a:endParaRPr lang="ru-RU" altLang="ru-RU">
              <a:solidFill>
                <a:schemeClr val="tx1"/>
              </a:solidFill>
              <a:latin typeface="Arial" panose="020B0604020202020204" pitchFamily="34" charset="0"/>
            </a:endParaRPr>
          </a:p>
        </p:txBody>
      </p:sp>
      <p:sp>
        <p:nvSpPr>
          <p:cNvPr id="22534" name="TextBox 6">
            <a:extLst>
              <a:ext uri="{FF2B5EF4-FFF2-40B4-BE49-F238E27FC236}">
                <a16:creationId xmlns:a16="http://schemas.microsoft.com/office/drawing/2014/main" id="{F0B6F745-E18C-1AD9-A762-21932C7B78F4}"/>
              </a:ext>
            </a:extLst>
          </p:cNvPr>
          <p:cNvSpPr txBox="1">
            <a:spLocks noChangeArrowheads="1"/>
          </p:cNvSpPr>
          <p:nvPr/>
        </p:nvSpPr>
        <p:spPr bwMode="auto">
          <a:xfrm>
            <a:off x="5072063" y="642938"/>
            <a:ext cx="4318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kk-KZ" altLang="ru-RU">
                <a:solidFill>
                  <a:schemeClr val="tx1"/>
                </a:solidFill>
                <a:latin typeface="Arial" panose="020B0604020202020204" pitchFamily="34" charset="0"/>
              </a:rPr>
              <a:t>Левенгук  салған сүреттемелері </a:t>
            </a:r>
            <a:r>
              <a:rPr lang="ru-RU" altLang="ru-RU">
                <a:solidFill>
                  <a:schemeClr val="tx1"/>
                </a:solidFill>
                <a:latin typeface="Arial" panose="020B0604020202020204" pitchFamily="34" charset="0"/>
              </a:rPr>
              <a:t>–</a:t>
            </a:r>
          </a:p>
          <a:p>
            <a:pPr eaLnBrk="1" hangingPunct="1">
              <a:spcBef>
                <a:spcPct val="0"/>
              </a:spcBef>
              <a:buClrTx/>
              <a:buSzTx/>
              <a:buFontTx/>
              <a:buNone/>
            </a:pPr>
            <a:r>
              <a:rPr lang="kk-KZ" altLang="ru-RU">
                <a:solidFill>
                  <a:schemeClr val="tx1"/>
                </a:solidFill>
                <a:latin typeface="Arial" panose="020B0604020202020204" pitchFamily="34" charset="0"/>
              </a:rPr>
              <a:t>микроорганизмдардың  формалары:</a:t>
            </a:r>
          </a:p>
          <a:p>
            <a:pPr eaLnBrk="1" hangingPunct="1">
              <a:spcBef>
                <a:spcPct val="0"/>
              </a:spcBef>
              <a:buClrTx/>
              <a:buSzTx/>
              <a:buFontTx/>
              <a:buNone/>
            </a:pPr>
            <a:r>
              <a:rPr lang="kk-KZ" altLang="ru-RU">
                <a:solidFill>
                  <a:schemeClr val="tx1"/>
                </a:solidFill>
                <a:latin typeface="Arial" panose="020B0604020202020204" pitchFamily="34" charset="0"/>
              </a:rPr>
              <a:t>А - шар тәрізді</a:t>
            </a:r>
          </a:p>
          <a:p>
            <a:pPr eaLnBrk="1" hangingPunct="1">
              <a:spcBef>
                <a:spcPct val="0"/>
              </a:spcBef>
              <a:buClrTx/>
              <a:buSzTx/>
              <a:buFontTx/>
              <a:buNone/>
            </a:pPr>
            <a:r>
              <a:rPr lang="kk-KZ" altLang="ru-RU">
                <a:solidFill>
                  <a:schemeClr val="tx1"/>
                </a:solidFill>
                <a:latin typeface="Arial" panose="020B0604020202020204" pitchFamily="34" charset="0"/>
              </a:rPr>
              <a:t>В - тізбек тәрізді</a:t>
            </a:r>
          </a:p>
          <a:p>
            <a:pPr eaLnBrk="1" hangingPunct="1">
              <a:spcBef>
                <a:spcPct val="0"/>
              </a:spcBef>
              <a:buClrTx/>
              <a:buSzTx/>
              <a:buFontTx/>
              <a:buNone/>
            </a:pPr>
            <a:r>
              <a:rPr lang="kk-KZ" altLang="ru-RU">
                <a:solidFill>
                  <a:schemeClr val="tx1"/>
                </a:solidFill>
                <a:latin typeface="Arial" panose="020B0604020202020204" pitchFamily="34" charset="0"/>
              </a:rPr>
              <a:t>Е -  диплокок тәрізді</a:t>
            </a:r>
          </a:p>
          <a:p>
            <a:pPr eaLnBrk="1" hangingPunct="1">
              <a:spcBef>
                <a:spcPct val="0"/>
              </a:spcBef>
              <a:buClrTx/>
              <a:buSzTx/>
              <a:buFontTx/>
              <a:buNone/>
            </a:pPr>
            <a:r>
              <a:rPr lang="en-US" altLang="ru-RU">
                <a:solidFill>
                  <a:schemeClr val="tx1"/>
                </a:solidFill>
                <a:latin typeface="Arial" panose="020B0604020202020204" pitchFamily="34" charset="0"/>
              </a:rPr>
              <a:t>G</a:t>
            </a:r>
            <a:r>
              <a:rPr lang="kk-KZ" altLang="ru-RU">
                <a:solidFill>
                  <a:schemeClr val="tx1"/>
                </a:solidFill>
                <a:latin typeface="Arial" panose="020B0604020202020204" pitchFamily="34" charset="0"/>
              </a:rPr>
              <a:t> </a:t>
            </a:r>
            <a:r>
              <a:rPr lang="en-US" altLang="ru-RU">
                <a:solidFill>
                  <a:schemeClr val="tx1"/>
                </a:solidFill>
                <a:latin typeface="Arial" panose="020B0604020202020204" pitchFamily="34" charset="0"/>
              </a:rPr>
              <a:t>-</a:t>
            </a:r>
            <a:r>
              <a:rPr lang="kk-KZ" altLang="ru-RU">
                <a:solidFill>
                  <a:schemeClr val="tx1"/>
                </a:solidFill>
                <a:latin typeface="Arial" panose="020B0604020202020204" pitchFamily="34" charset="0"/>
              </a:rPr>
              <a:t>  спираль тәрізді</a:t>
            </a:r>
            <a:endParaRPr lang="en-US" altLang="ru-RU">
              <a:solidFill>
                <a:schemeClr val="tx1"/>
              </a:solidFill>
              <a:latin typeface="Arial" panose="020B0604020202020204" pitchFamily="34" charset="0"/>
            </a:endParaRPr>
          </a:p>
          <a:p>
            <a:pPr eaLnBrk="1" hangingPunct="1">
              <a:spcBef>
                <a:spcPct val="0"/>
              </a:spcBef>
              <a:buClrTx/>
              <a:buSzTx/>
              <a:buFontTx/>
              <a:buNone/>
            </a:pPr>
            <a:r>
              <a:rPr lang="en-US" altLang="ru-RU">
                <a:solidFill>
                  <a:schemeClr val="tx1"/>
                </a:solidFill>
                <a:latin typeface="Arial" panose="020B0604020202020204" pitchFamily="34" charset="0"/>
              </a:rPr>
              <a:t>F</a:t>
            </a:r>
            <a:r>
              <a:rPr lang="kk-KZ" altLang="ru-RU">
                <a:solidFill>
                  <a:schemeClr val="tx1"/>
                </a:solidFill>
                <a:latin typeface="Arial" panose="020B0604020202020204" pitchFamily="34" charset="0"/>
              </a:rPr>
              <a:t> – таяқша тәрізді</a:t>
            </a:r>
          </a:p>
          <a:p>
            <a:pPr eaLnBrk="1" hangingPunct="1">
              <a:spcBef>
                <a:spcPct val="0"/>
              </a:spcBef>
              <a:buClrTx/>
              <a:buSzTx/>
              <a:buFontTx/>
              <a:buNone/>
            </a:pPr>
            <a:endParaRPr lang="ru-RU" altLang="ru-RU">
              <a:solidFill>
                <a:schemeClr val="tx1"/>
              </a:solidFill>
              <a:latin typeface="Arial" panose="020B0604020202020204" pitchFamily="34" charset="0"/>
            </a:endParaRPr>
          </a:p>
          <a:p>
            <a:pPr eaLnBrk="1" hangingPunct="1">
              <a:spcBef>
                <a:spcPct val="0"/>
              </a:spcBef>
              <a:buClrTx/>
              <a:buSzTx/>
              <a:buFontTx/>
              <a:buNone/>
            </a:pPr>
            <a:endParaRPr lang="kk-KZ" altLang="ru-RU">
              <a:solidFill>
                <a:schemeClr val="tx1"/>
              </a:solidFill>
              <a:latin typeface="Arial" panose="020B0604020202020204" pitchFamily="34" charset="0"/>
            </a:endParaRPr>
          </a:p>
          <a:p>
            <a:pPr eaLnBrk="1" hangingPunct="1">
              <a:spcBef>
                <a:spcPct val="0"/>
              </a:spcBef>
              <a:buClrTx/>
              <a:buSzTx/>
              <a:buFontTx/>
              <a:buNone/>
            </a:pPr>
            <a:endParaRPr lang="kk-KZ" altLang="ru-RU">
              <a:solidFill>
                <a:schemeClr val="tx1"/>
              </a:solidFill>
              <a:latin typeface="Arial" panose="020B0604020202020204" pitchFamily="34" charset="0"/>
            </a:endParaRPr>
          </a:p>
          <a:p>
            <a:pPr eaLnBrk="1" hangingPunct="1">
              <a:spcBef>
                <a:spcPct val="0"/>
              </a:spcBef>
              <a:buClrTx/>
              <a:buSzTx/>
              <a:buFontTx/>
              <a:buNone/>
            </a:pPr>
            <a:endParaRPr lang="ru-RU" altLang="ru-RU">
              <a:solidFill>
                <a:schemeClr val="tx1"/>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1">
            <a:extLst>
              <a:ext uri="{FF2B5EF4-FFF2-40B4-BE49-F238E27FC236}">
                <a16:creationId xmlns:a16="http://schemas.microsoft.com/office/drawing/2014/main" id="{8FCEC2B2-3367-FEA6-675C-22739E6A57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975"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81F6269E-2886-7C14-73D9-5551D8DFFAED}"/>
              </a:ext>
            </a:extLst>
          </p:cNvPr>
          <p:cNvSpPr>
            <a:spLocks noGrp="1" noChangeArrowheads="1"/>
          </p:cNvSpPr>
          <p:nvPr>
            <p:ph type="title"/>
          </p:nvPr>
        </p:nvSpPr>
        <p:spPr>
          <a:xfrm>
            <a:off x="107950" y="476250"/>
            <a:ext cx="9036050" cy="431800"/>
          </a:xfrm>
        </p:spPr>
        <p:txBody>
          <a:bodyPr rtlCol="0">
            <a:normAutofit fontScale="90000"/>
          </a:bodyPr>
          <a:lstStyle/>
          <a:p>
            <a:pPr eaLnBrk="1" fontAlgn="auto" hangingPunct="1">
              <a:spcAft>
                <a:spcPts val="0"/>
              </a:spcAft>
              <a:defRPr/>
            </a:pPr>
            <a:r>
              <a:rPr lang="ru-RU" sz="2800" b="1" dirty="0">
                <a:solidFill>
                  <a:srgbClr val="FF0000"/>
                </a:solidFill>
              </a:rPr>
              <a:t>ФИЗИОЛОГИЯЛЫҚ КЕЗЕҢ </a:t>
            </a:r>
            <a:br>
              <a:rPr lang="ru-RU" sz="2800" b="1" dirty="0">
                <a:solidFill>
                  <a:srgbClr val="FF0000"/>
                </a:solidFill>
              </a:rPr>
            </a:br>
            <a:r>
              <a:rPr lang="ru-RU" sz="2400" b="1" dirty="0">
                <a:solidFill>
                  <a:schemeClr val="tx1">
                    <a:lumMod val="75000"/>
                    <a:lumOff val="25000"/>
                  </a:schemeClr>
                </a:solidFill>
              </a:rPr>
              <a:t>- </a:t>
            </a:r>
            <a:r>
              <a:rPr lang="ru-RU" sz="2400" b="1" dirty="0" err="1">
                <a:solidFill>
                  <a:schemeClr val="tx1">
                    <a:lumMod val="75000"/>
                    <a:lumOff val="25000"/>
                  </a:schemeClr>
                </a:solidFill>
              </a:rPr>
              <a:t>микробиологияның </a:t>
            </a:r>
            <a:r>
              <a:rPr lang="ru-RU" sz="2400" b="1" dirty="0">
                <a:solidFill>
                  <a:schemeClr val="tx1">
                    <a:lumMod val="75000"/>
                    <a:lumOff val="25000"/>
                  </a:schemeClr>
                </a:solidFill>
              </a:rPr>
              <a:t>алтын </a:t>
            </a:r>
            <a:r>
              <a:rPr lang="ru-RU" sz="2400" b="1" dirty="0" err="1">
                <a:solidFill>
                  <a:schemeClr val="tx1">
                    <a:lumMod val="75000"/>
                    <a:lumOff val="25000"/>
                  </a:schemeClr>
                </a:solidFill>
              </a:rPr>
              <a:t>ғасыры</a:t>
            </a:r>
            <a:r>
              <a:rPr lang="ru-RU" sz="2400" dirty="0" err="1">
                <a:solidFill>
                  <a:schemeClr val="tx1">
                    <a:lumMod val="75000"/>
                    <a:lumOff val="25000"/>
                  </a:schemeClr>
                </a:solidFill>
              </a:rPr>
              <a:t> </a:t>
            </a:r>
            <a:r>
              <a:rPr lang="ru-RU" sz="2400" b="1" dirty="0">
                <a:solidFill>
                  <a:schemeClr val="tx1">
                    <a:lumMod val="75000"/>
                    <a:lumOff val="25000"/>
                  </a:schemeClr>
                </a:solidFill>
              </a:rPr>
              <a:t>(XVII</a:t>
            </a:r>
            <a:r>
              <a:rPr lang="en-US" sz="2400" b="1" dirty="0">
                <a:solidFill>
                  <a:schemeClr val="tx1">
                    <a:lumMod val="75000"/>
                    <a:lumOff val="25000"/>
                  </a:schemeClr>
                </a:solidFill>
              </a:rPr>
              <a:t>-</a:t>
            </a:r>
            <a:r>
              <a:rPr lang="ru-RU" sz="2400" b="1" dirty="0">
                <a:solidFill>
                  <a:schemeClr val="tx1">
                    <a:lumMod val="75000"/>
                    <a:lumOff val="25000"/>
                  </a:schemeClr>
                </a:solidFill>
              </a:rPr>
              <a:t> XIX</a:t>
            </a:r>
            <a:r>
              <a:rPr lang="en-US" sz="2400" b="1" dirty="0">
                <a:solidFill>
                  <a:schemeClr val="tx1">
                    <a:lumMod val="75000"/>
                    <a:lumOff val="25000"/>
                  </a:schemeClr>
                </a:solidFill>
              </a:rPr>
              <a:t>-</a:t>
            </a:r>
            <a:r>
              <a:rPr lang="kk-KZ" sz="2400" b="1" dirty="0">
                <a:solidFill>
                  <a:schemeClr val="tx1">
                    <a:lumMod val="75000"/>
                    <a:lumOff val="25000"/>
                  </a:schemeClr>
                </a:solidFill>
              </a:rPr>
              <a:t>ғасырлар аралығы</a:t>
            </a:r>
            <a:r>
              <a:rPr lang="ru-RU" sz="2400" b="1" dirty="0">
                <a:solidFill>
                  <a:schemeClr val="tx1">
                    <a:lumMod val="75000"/>
                    <a:lumOff val="25000"/>
                  </a:schemeClr>
                </a:solidFill>
              </a:rPr>
              <a:t>)</a:t>
            </a:r>
            <a:br>
              <a:rPr lang="ru-RU" sz="2400" b="1" dirty="0">
                <a:solidFill>
                  <a:schemeClr val="tx1">
                    <a:lumMod val="75000"/>
                    <a:lumOff val="25000"/>
                  </a:schemeClr>
                </a:solidFill>
              </a:rPr>
            </a:br>
            <a:endParaRPr lang="ru-RU" sz="2400" b="1" dirty="0">
              <a:solidFill>
                <a:schemeClr val="tx1">
                  <a:lumMod val="75000"/>
                  <a:lumOff val="25000"/>
                </a:schemeClr>
              </a:solidFill>
            </a:endParaRPr>
          </a:p>
        </p:txBody>
      </p:sp>
      <p:sp>
        <p:nvSpPr>
          <p:cNvPr id="24579" name="Rectangle 4">
            <a:extLst>
              <a:ext uri="{FF2B5EF4-FFF2-40B4-BE49-F238E27FC236}">
                <a16:creationId xmlns:a16="http://schemas.microsoft.com/office/drawing/2014/main" id="{9BBC151B-E719-62A3-9178-7D6DDC2AE5E3}"/>
              </a:ext>
            </a:extLst>
          </p:cNvPr>
          <p:cNvSpPr>
            <a:spLocks noGrp="1" noChangeArrowheads="1"/>
          </p:cNvSpPr>
          <p:nvPr>
            <p:ph idx="1"/>
          </p:nvPr>
        </p:nvSpPr>
        <p:spPr>
          <a:xfrm>
            <a:off x="2484438" y="1341438"/>
            <a:ext cx="3743325" cy="3097213"/>
          </a:xfrm>
        </p:spPr>
        <p:txBody>
          <a:bodyPr rtlCol="0">
            <a:normAutofit/>
          </a:bodyPr>
          <a:lstStyle/>
          <a:p>
            <a:pPr marL="932688" lvl="4" indent="-182880" eaLnBrk="1" fontAlgn="auto" hangingPunct="1">
              <a:spcAft>
                <a:spcPts val="0"/>
              </a:spcAft>
              <a:buFont typeface="Wingdings" panose="05000000000000000000" pitchFamily="2" charset="2"/>
              <a:buNone/>
              <a:defRPr/>
            </a:pPr>
            <a:r>
              <a:rPr lang="ru-RU" altLang="ru-RU" sz="1350" b="1" dirty="0">
                <a:solidFill>
                  <a:srgbClr val="FFFF00"/>
                </a:solidFill>
              </a:rPr>
              <a:t>        </a:t>
            </a:r>
            <a:r>
              <a:rPr lang="ru-RU" altLang="ru-RU" sz="1350" b="1" dirty="0">
                <a:solidFill>
                  <a:schemeClr val="tx1">
                    <a:lumMod val="75000"/>
                    <a:lumOff val="25000"/>
                  </a:schemeClr>
                </a:solidFill>
              </a:rPr>
              <a:t>Луи Пастер (1822—1895)</a:t>
            </a:r>
          </a:p>
          <a:p>
            <a:pPr marL="932688" lvl="4" indent="-182880" algn="ctr" eaLnBrk="1" fontAlgn="auto" hangingPunct="1">
              <a:spcAft>
                <a:spcPts val="0"/>
              </a:spcAft>
              <a:buFont typeface="Wingdings" panose="05000000000000000000" pitchFamily="2" charset="2"/>
              <a:buNone/>
              <a:defRPr/>
            </a:pPr>
            <a:r>
              <a:rPr lang="ru-RU" altLang="ru-RU" sz="1350" b="1" dirty="0">
                <a:solidFill>
                  <a:schemeClr val="tx1">
                    <a:lumMod val="75000"/>
                    <a:lumOff val="25000"/>
                  </a:schemeClr>
                </a:solidFill>
              </a:rPr>
              <a:t>«</a:t>
            </a:r>
            <a:r>
              <a:rPr lang="ru-RU" altLang="ru-RU" sz="1350" b="1" i="1" dirty="0" err="1">
                <a:solidFill>
                  <a:schemeClr val="tx1">
                    <a:lumMod val="75000"/>
                    <a:lumOff val="25000"/>
                  </a:schemeClr>
                </a:solidFill>
              </a:rPr>
              <a:t>Микробтар</a:t>
            </a:r>
            <a:r>
              <a:rPr lang="ru-RU" altLang="ru-RU" sz="1350" b="1" i="1" dirty="0">
                <a:solidFill>
                  <a:schemeClr val="tx1">
                    <a:lumMod val="75000"/>
                    <a:lumOff val="25000"/>
                  </a:schemeClr>
                </a:solidFill>
              </a:rPr>
              <a:t> – </a:t>
            </a:r>
            <a:r>
              <a:rPr lang="ru-RU" altLang="ru-RU" sz="1350" b="1" i="1" dirty="0" err="1">
                <a:solidFill>
                  <a:schemeClr val="tx1">
                    <a:lumMod val="75000"/>
                    <a:lumOff val="25000"/>
                  </a:schemeClr>
                </a:solidFill>
              </a:rPr>
              <a:t>табиғатта</a:t>
            </a:r>
            <a:r>
              <a:rPr lang="ru-RU" altLang="ru-RU" sz="1350" b="1" i="1" dirty="0">
                <a:solidFill>
                  <a:schemeClr val="tx1">
                    <a:lumMod val="75000"/>
                    <a:lumOff val="25000"/>
                  </a:schemeClr>
                </a:solidFill>
              </a:rPr>
              <a:t> </a:t>
            </a:r>
            <a:r>
              <a:rPr lang="ru-RU" altLang="ru-RU" sz="1350" b="1" i="1" dirty="0" err="1">
                <a:solidFill>
                  <a:schemeClr val="tx1">
                    <a:lumMod val="75000"/>
                    <a:lumOff val="25000"/>
                  </a:schemeClr>
                </a:solidFill>
              </a:rPr>
              <a:t>үздіксіз</a:t>
            </a:r>
            <a:r>
              <a:rPr lang="ru-RU" altLang="ru-RU" sz="1350" b="1" i="1" dirty="0">
                <a:solidFill>
                  <a:schemeClr val="tx1">
                    <a:lumMod val="75000"/>
                    <a:lumOff val="25000"/>
                  </a:schemeClr>
                </a:solidFill>
              </a:rPr>
              <a:t> </a:t>
            </a:r>
            <a:r>
              <a:rPr lang="ru-RU" altLang="ru-RU" sz="1350" b="1" i="1" dirty="0" err="1">
                <a:solidFill>
                  <a:schemeClr val="tx1">
                    <a:lumMod val="75000"/>
                    <a:lumOff val="25000"/>
                  </a:schemeClr>
                </a:solidFill>
              </a:rPr>
              <a:t>ірі</a:t>
            </a:r>
            <a:r>
              <a:rPr lang="ru-RU" altLang="ru-RU" sz="1350" b="1" i="1" dirty="0">
                <a:solidFill>
                  <a:schemeClr val="tx1">
                    <a:lumMod val="75000"/>
                    <a:lumOff val="25000"/>
                  </a:schemeClr>
                </a:solidFill>
              </a:rPr>
              <a:t> </a:t>
            </a:r>
            <a:r>
              <a:rPr lang="ru-RU" altLang="ru-RU" sz="1350" b="1" i="1" dirty="0" err="1">
                <a:solidFill>
                  <a:schemeClr val="tx1">
                    <a:lumMod val="75000"/>
                    <a:lumOff val="25000"/>
                  </a:schemeClr>
                </a:solidFill>
              </a:rPr>
              <a:t>рөл</a:t>
            </a:r>
            <a:r>
              <a:rPr lang="ru-RU" altLang="ru-RU" sz="1350" b="1" i="1" dirty="0">
                <a:solidFill>
                  <a:schemeClr val="tx1">
                    <a:lumMod val="75000"/>
                    <a:lumOff val="25000"/>
                  </a:schemeClr>
                </a:solidFill>
              </a:rPr>
              <a:t> </a:t>
            </a:r>
            <a:r>
              <a:rPr lang="ru-RU" altLang="ru-RU" sz="1350" b="1" i="1" dirty="0" err="1">
                <a:solidFill>
                  <a:schemeClr val="tx1">
                    <a:lumMod val="75000"/>
                    <a:lumOff val="25000"/>
                  </a:schemeClr>
                </a:solidFill>
              </a:rPr>
              <a:t>ойнайтын</a:t>
            </a:r>
            <a:r>
              <a:rPr lang="ru-RU" altLang="ru-RU" sz="1350" b="1" i="1" dirty="0">
                <a:solidFill>
                  <a:schemeClr val="tx1">
                    <a:lumMod val="75000"/>
                    <a:lumOff val="25000"/>
                  </a:schemeClr>
                </a:solidFill>
              </a:rPr>
              <a:t>, </a:t>
            </a:r>
            <a:r>
              <a:rPr lang="ru-RU" altLang="ru-RU" sz="1350" b="1" i="1" dirty="0" err="1">
                <a:solidFill>
                  <a:schemeClr val="tx1">
                    <a:lumMod val="75000"/>
                    <a:lumOff val="25000"/>
                  </a:schemeClr>
                </a:solidFill>
              </a:rPr>
              <a:t>үздіксіз</a:t>
            </a:r>
            <a:r>
              <a:rPr lang="ru-RU" altLang="ru-RU" sz="1350" b="1" i="1" dirty="0">
                <a:solidFill>
                  <a:schemeClr val="tx1">
                    <a:lumMod val="75000"/>
                    <a:lumOff val="25000"/>
                  </a:schemeClr>
                </a:solidFill>
              </a:rPr>
              <a:t> </a:t>
            </a:r>
            <a:r>
              <a:rPr lang="ru-RU" altLang="ru-RU" sz="1350" b="1" i="1" dirty="0" err="1">
                <a:solidFill>
                  <a:schemeClr val="tx1">
                    <a:lumMod val="75000"/>
                    <a:lumOff val="25000"/>
                  </a:schemeClr>
                </a:solidFill>
              </a:rPr>
              <a:t>ұсақ</a:t>
            </a:r>
            <a:r>
              <a:rPr lang="ru-RU" altLang="ru-RU" sz="1350" b="1" i="1" dirty="0">
                <a:solidFill>
                  <a:schemeClr val="tx1">
                    <a:lumMod val="75000"/>
                    <a:lumOff val="25000"/>
                  </a:schemeClr>
                </a:solidFill>
              </a:rPr>
              <a:t> </a:t>
            </a:r>
            <a:r>
              <a:rPr lang="ru-RU" altLang="ru-RU" sz="1350" b="1" i="1" dirty="0" err="1">
                <a:solidFill>
                  <a:schemeClr val="tx1">
                    <a:lumMod val="75000"/>
                    <a:lumOff val="25000"/>
                  </a:schemeClr>
                </a:solidFill>
              </a:rPr>
              <a:t>ағзалар</a:t>
            </a:r>
            <a:r>
              <a:rPr lang="ru-RU" altLang="ru-RU" sz="1350" b="1" i="1" dirty="0">
                <a:solidFill>
                  <a:schemeClr val="tx1">
                    <a:lumMod val="75000"/>
                    <a:lumOff val="25000"/>
                  </a:schemeClr>
                </a:solidFill>
              </a:rPr>
              <a:t>».</a:t>
            </a:r>
            <a:br>
              <a:rPr lang="ru-RU" altLang="ru-RU" sz="1350" b="1" dirty="0">
                <a:solidFill>
                  <a:schemeClr val="tx1">
                    <a:lumMod val="75000"/>
                    <a:lumOff val="25000"/>
                  </a:schemeClr>
                </a:solidFill>
              </a:rPr>
            </a:br>
            <a:endParaRPr lang="ru-RU" altLang="ru-RU" sz="1350" b="1" dirty="0">
              <a:solidFill>
                <a:schemeClr val="tx1">
                  <a:lumMod val="75000"/>
                  <a:lumOff val="25000"/>
                </a:schemeClr>
              </a:solidFill>
            </a:endParaRPr>
          </a:p>
        </p:txBody>
      </p:sp>
      <p:sp>
        <p:nvSpPr>
          <p:cNvPr id="26628" name="Rectangle 5">
            <a:extLst>
              <a:ext uri="{FF2B5EF4-FFF2-40B4-BE49-F238E27FC236}">
                <a16:creationId xmlns:a16="http://schemas.microsoft.com/office/drawing/2014/main" id="{623D9F4A-3A47-8858-E393-AE3B5320DE3A}"/>
              </a:ext>
            </a:extLst>
          </p:cNvPr>
          <p:cNvSpPr>
            <a:spLocks noChangeArrowheads="1"/>
          </p:cNvSpPr>
          <p:nvPr/>
        </p:nvSpPr>
        <p:spPr bwMode="auto">
          <a:xfrm>
            <a:off x="0" y="3741738"/>
            <a:ext cx="9144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Char char="-"/>
            </a:pP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өндірістік</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микробиологияның</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дамуы</a:t>
            </a:r>
            <a:r>
              <a:rPr lang="ru-RU" altLang="ru-RU" b="1" dirty="0">
                <a:solidFill>
                  <a:schemeClr val="tx1"/>
                </a:solidFill>
                <a:latin typeface="Arial" panose="020B0604020202020204" pitchFamily="34" charset="0"/>
              </a:rPr>
              <a:t>, </a:t>
            </a:r>
          </a:p>
          <a:p>
            <a:pPr eaLnBrk="1" hangingPunct="1">
              <a:spcBef>
                <a:spcPct val="0"/>
              </a:spcBef>
              <a:buClrTx/>
              <a:buSzTx/>
              <a:buFontTx/>
              <a:buChar char="-"/>
            </a:pP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табиғаттағы</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зат</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айналымындағы</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микроағзалардың</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рөлін</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анықтау</a:t>
            </a:r>
            <a:r>
              <a:rPr lang="ru-RU" altLang="ru-RU" b="1" dirty="0">
                <a:solidFill>
                  <a:schemeClr val="tx1"/>
                </a:solidFill>
                <a:latin typeface="Arial" panose="020B0604020202020204" pitchFamily="34" charset="0"/>
              </a:rPr>
              <a:t>, </a:t>
            </a:r>
          </a:p>
          <a:p>
            <a:pPr eaLnBrk="1" hangingPunct="1">
              <a:spcBef>
                <a:spcPct val="0"/>
              </a:spcBef>
              <a:buClrTx/>
              <a:buSzTx/>
              <a:buFontTx/>
              <a:buChar char="-"/>
            </a:pPr>
            <a:r>
              <a:rPr lang="ru-RU" altLang="ru-RU" b="1" dirty="0" err="1">
                <a:solidFill>
                  <a:schemeClr val="tx1"/>
                </a:solidFill>
                <a:latin typeface="Arial" panose="020B0604020202020204" pitchFamily="34" charset="0"/>
              </a:rPr>
              <a:t>анаэробты</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микроағзалардың</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ашылуы</a:t>
            </a:r>
            <a:r>
              <a:rPr lang="ru-RU" altLang="ru-RU" b="1" dirty="0">
                <a:solidFill>
                  <a:schemeClr val="tx1"/>
                </a:solidFill>
                <a:latin typeface="Arial" panose="020B0604020202020204" pitchFamily="34" charset="0"/>
              </a:rPr>
              <a:t>, </a:t>
            </a:r>
          </a:p>
          <a:p>
            <a:pPr eaLnBrk="1" hangingPunct="1">
              <a:spcBef>
                <a:spcPct val="0"/>
              </a:spcBef>
              <a:buClrTx/>
              <a:buSzTx/>
              <a:buFontTx/>
              <a:buChar char="-"/>
            </a:pPr>
            <a:r>
              <a:rPr lang="ru-RU" altLang="ru-RU" b="1" dirty="0">
                <a:solidFill>
                  <a:schemeClr val="tx1"/>
                </a:solidFill>
                <a:latin typeface="Arial" panose="020B0604020202020204" pitchFamily="34" charset="0"/>
              </a:rPr>
              <a:t>Асептика </a:t>
            </a:r>
            <a:r>
              <a:rPr lang="ru-RU" altLang="ru-RU" b="1" dirty="0" err="1">
                <a:solidFill>
                  <a:schemeClr val="tx1"/>
                </a:solidFill>
                <a:latin typeface="Arial" panose="020B0604020202020204" pitchFamily="34" charset="0"/>
              </a:rPr>
              <a:t>ұстанымдарын</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стерилдеу</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әдістерін</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жасап</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шығару</a:t>
            </a:r>
            <a:r>
              <a:rPr lang="ru-RU" altLang="ru-RU" b="1" dirty="0">
                <a:solidFill>
                  <a:schemeClr val="tx1"/>
                </a:solidFill>
                <a:latin typeface="Arial" panose="020B0604020202020204" pitchFamily="34" charset="0"/>
              </a:rPr>
              <a:t>, </a:t>
            </a:r>
          </a:p>
          <a:p>
            <a:pPr eaLnBrk="1" hangingPunct="1">
              <a:spcBef>
                <a:spcPct val="0"/>
              </a:spcBef>
              <a:buClrTx/>
              <a:buSzTx/>
              <a:buFontTx/>
              <a:buChar char="-"/>
            </a:pP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микроағзалар</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вируленттілігінің</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әлсіреуі</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аттенуациясы</a:t>
            </a:r>
            <a:r>
              <a:rPr lang="ru-RU" altLang="ru-RU" b="1" dirty="0">
                <a:solidFill>
                  <a:schemeClr val="tx1"/>
                </a:solidFill>
                <a:latin typeface="Arial" panose="020B0604020202020204" pitchFamily="34" charset="0"/>
              </a:rPr>
              <a:t>) мен </a:t>
            </a:r>
            <a:r>
              <a:rPr lang="ru-RU" altLang="ru-RU" b="1" dirty="0" err="1">
                <a:solidFill>
                  <a:schemeClr val="tx1"/>
                </a:solidFill>
                <a:latin typeface="Arial" panose="020B0604020202020204" pitchFamily="34" charset="0"/>
              </a:rPr>
              <a:t>жеке</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алғанда</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қараталақ</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қарасан</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құтыруға</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қарсы</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вакциналарды</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вакциналық</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штаммдарды</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алу</a:t>
            </a:r>
            <a:r>
              <a:rPr lang="ru-RU" altLang="ru-RU" b="1" dirty="0">
                <a:solidFill>
                  <a:schemeClr val="tx1"/>
                </a:solidFill>
                <a:latin typeface="Arial" panose="020B0604020202020204" pitchFamily="34" charset="0"/>
              </a:rPr>
              <a:t>. </a:t>
            </a:r>
          </a:p>
          <a:p>
            <a:pPr eaLnBrk="1" hangingPunct="1">
              <a:spcBef>
                <a:spcPct val="0"/>
              </a:spcBef>
              <a:buClrTx/>
              <a:buSzTx/>
              <a:buFontTx/>
              <a:buChar char="-"/>
            </a:pP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бактериялардың</a:t>
            </a:r>
            <a:r>
              <a:rPr lang="ru-RU" altLang="ru-RU" b="1" dirty="0">
                <a:solidFill>
                  <a:schemeClr val="tx1"/>
                </a:solidFill>
                <a:latin typeface="Arial" panose="020B0604020202020204" pitchFamily="34" charset="0"/>
              </a:rPr>
              <a:t> таза </a:t>
            </a:r>
            <a:r>
              <a:rPr lang="ru-RU" altLang="ru-RU" b="1" dirty="0" err="1">
                <a:solidFill>
                  <a:schemeClr val="tx1"/>
                </a:solidFill>
                <a:latin typeface="Arial" panose="020B0604020202020204" pitchFamily="34" charset="0"/>
              </a:rPr>
              <a:t>дақылдарын</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алу</a:t>
            </a:r>
            <a:r>
              <a:rPr lang="ru-RU" altLang="ru-RU" b="1" dirty="0">
                <a:solidFill>
                  <a:schemeClr val="tx1"/>
                </a:solidFill>
                <a:latin typeface="Arial" panose="020B0604020202020204" pitchFamily="34" charset="0"/>
              </a:rPr>
              <a:t>, </a:t>
            </a:r>
          </a:p>
          <a:p>
            <a:pPr eaLnBrk="1" hangingPunct="1">
              <a:spcBef>
                <a:spcPct val="0"/>
              </a:spcBef>
              <a:buClrTx/>
              <a:buSzTx/>
              <a:buFontTx/>
              <a:buNone/>
            </a:pP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қараталақ</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қарасанның</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тырысқақтың</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құтырудың</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тауық</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тырысқағының</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және</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т.б</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аурулардың</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қоздырғыштарын</a:t>
            </a:r>
            <a:r>
              <a:rPr lang="ru-RU" altLang="ru-RU" b="1" dirty="0">
                <a:solidFill>
                  <a:schemeClr val="tx1"/>
                </a:solidFill>
                <a:latin typeface="Arial" panose="020B0604020202020204" pitchFamily="34" charset="0"/>
              </a:rPr>
              <a:t> </a:t>
            </a:r>
            <a:r>
              <a:rPr lang="ru-RU" altLang="ru-RU" b="1" dirty="0" err="1">
                <a:solidFill>
                  <a:schemeClr val="tx1"/>
                </a:solidFill>
                <a:latin typeface="Arial" panose="020B0604020202020204" pitchFamily="34" charset="0"/>
              </a:rPr>
              <a:t>зерттеу</a:t>
            </a:r>
            <a:r>
              <a:rPr lang="ru-RU" altLang="ru-RU" b="1" dirty="0">
                <a:solidFill>
                  <a:schemeClr val="tx1"/>
                </a:solidFill>
                <a:latin typeface="Arial" panose="020B0604020202020204" pitchFamily="34" charset="0"/>
              </a:rPr>
              <a:t>.</a:t>
            </a:r>
          </a:p>
          <a:p>
            <a:pPr eaLnBrk="1" hangingPunct="1">
              <a:spcBef>
                <a:spcPct val="0"/>
              </a:spcBef>
              <a:buClrTx/>
              <a:buSzTx/>
              <a:buFontTx/>
              <a:buNone/>
            </a:pPr>
            <a:endParaRPr lang="ru-RU" altLang="ru-RU" b="1" dirty="0">
              <a:solidFill>
                <a:schemeClr val="tx1"/>
              </a:solidFill>
              <a:latin typeface="Arial" panose="020B0604020202020204" pitchFamily="34" charset="0"/>
            </a:endParaRPr>
          </a:p>
        </p:txBody>
      </p:sp>
      <p:pic>
        <p:nvPicPr>
          <p:cNvPr id="26629" name="Picture 6">
            <a:extLst>
              <a:ext uri="{FF2B5EF4-FFF2-40B4-BE49-F238E27FC236}">
                <a16:creationId xmlns:a16="http://schemas.microsoft.com/office/drawing/2014/main" id="{A54AE0D0-4F2F-C209-7770-5C97F11B9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077913"/>
            <a:ext cx="21605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a:extLst>
              <a:ext uri="{FF2B5EF4-FFF2-40B4-BE49-F238E27FC236}">
                <a16:creationId xmlns:a16="http://schemas.microsoft.com/office/drawing/2014/main" id="{0CF551C0-4B57-7FCF-EEE1-6197E9FB3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5" y="981075"/>
            <a:ext cx="244792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47522EFB-1D3E-2352-57C2-F84D2FEB7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0"/>
            <a:ext cx="24066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a:extLst>
              <a:ext uri="{FF2B5EF4-FFF2-40B4-BE49-F238E27FC236}">
                <a16:creationId xmlns:a16="http://schemas.microsoft.com/office/drawing/2014/main" id="{A0F17D3E-E64F-002E-F20C-CE45CB29C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15888"/>
            <a:ext cx="27717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7">
            <a:extLst>
              <a:ext uri="{FF2B5EF4-FFF2-40B4-BE49-F238E27FC236}">
                <a16:creationId xmlns:a16="http://schemas.microsoft.com/office/drawing/2014/main" id="{6B3E32EE-BEF2-0DAA-95D0-401891AD739F}"/>
              </a:ext>
            </a:extLst>
          </p:cNvPr>
          <p:cNvSpPr>
            <a:spLocks noChangeArrowheads="1"/>
          </p:cNvSpPr>
          <p:nvPr/>
        </p:nvSpPr>
        <p:spPr bwMode="auto">
          <a:xfrm>
            <a:off x="6732588" y="333375"/>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ru-RU" altLang="ru-RU" b="1" i="1">
                <a:solidFill>
                  <a:schemeClr val="bg2"/>
                </a:solidFill>
                <a:latin typeface="Times New Roman" panose="02020603050405020304" pitchFamily="18" charset="0"/>
                <a:hlinkClick r:id="rId4" tooltip="Mycobacterium tuberculosis"/>
              </a:rPr>
              <a:t>Mycobacterium tuberculosis</a:t>
            </a:r>
            <a:endParaRPr lang="ru-RU" altLang="ru-RU" sz="2400">
              <a:solidFill>
                <a:schemeClr val="bg2"/>
              </a:solidFill>
              <a:latin typeface="Times New Roman" panose="02020603050405020304" pitchFamily="18" charset="0"/>
            </a:endParaRPr>
          </a:p>
        </p:txBody>
      </p:sp>
      <p:sp>
        <p:nvSpPr>
          <p:cNvPr id="186379" name="Rectangle 11">
            <a:extLst>
              <a:ext uri="{FF2B5EF4-FFF2-40B4-BE49-F238E27FC236}">
                <a16:creationId xmlns:a16="http://schemas.microsoft.com/office/drawing/2014/main" id="{92862923-35BB-C54A-3915-EA6D1477D442}"/>
              </a:ext>
            </a:extLst>
          </p:cNvPr>
          <p:cNvSpPr>
            <a:spLocks noChangeArrowheads="1"/>
          </p:cNvSpPr>
          <p:nvPr/>
        </p:nvSpPr>
        <p:spPr bwMode="auto">
          <a:xfrm>
            <a:off x="0" y="3789363"/>
            <a:ext cx="9036050" cy="696912"/>
          </a:xfrm>
          <a:prstGeom prst="rect">
            <a:avLst/>
          </a:prstGeom>
          <a:noFill/>
          <a:ln w="9525">
            <a:noFill/>
            <a:miter lim="800000"/>
            <a:headEnd/>
            <a:tailEnd/>
          </a:ln>
          <a:effectLst/>
        </p:spPr>
        <p:txBody>
          <a:bodyPr>
            <a:spAutoFit/>
          </a:bodyPr>
          <a:lstStyle/>
          <a:p>
            <a:pPr lvl="4" eaLnBrk="1" fontAlgn="auto" hangingPunct="1">
              <a:spcBef>
                <a:spcPct val="20000"/>
              </a:spcBef>
              <a:spcAft>
                <a:spcPts val="0"/>
              </a:spcAft>
              <a:buClr>
                <a:schemeClr val="folHlink"/>
              </a:buClr>
              <a:buSzPct val="90000"/>
              <a:buFont typeface="Wingdings" pitchFamily="2" charset="2"/>
              <a:buNone/>
              <a:defRPr/>
            </a:pPr>
            <a:endParaRPr lang="ru-RU" b="1">
              <a:solidFill>
                <a:srgbClr val="FFFF00"/>
              </a:solidFill>
              <a:effectLst>
                <a:outerShdw blurRad="38100" dist="38100" dir="2700000" algn="tl">
                  <a:srgbClr val="000000"/>
                </a:outerShdw>
              </a:effectLst>
              <a:latin typeface="+mn-lt"/>
            </a:endParaRPr>
          </a:p>
          <a:p>
            <a:pPr lvl="4" eaLnBrk="1" fontAlgn="auto" hangingPunct="1">
              <a:spcBef>
                <a:spcPct val="20000"/>
              </a:spcBef>
              <a:spcAft>
                <a:spcPts val="0"/>
              </a:spcAft>
              <a:buClr>
                <a:schemeClr val="folHlink"/>
              </a:buClr>
              <a:buSzPct val="90000"/>
              <a:buFont typeface="Wingdings" pitchFamily="2" charset="2"/>
              <a:buNone/>
              <a:defRPr/>
            </a:pPr>
            <a:endParaRPr lang="ru-RU" b="1">
              <a:solidFill>
                <a:srgbClr val="FFFF00"/>
              </a:solidFill>
              <a:effectLst>
                <a:outerShdw blurRad="38100" dist="38100" dir="2700000" algn="tl">
                  <a:srgbClr val="000000"/>
                </a:outerShdw>
              </a:effectLst>
              <a:latin typeface="+mn-lt"/>
            </a:endParaRPr>
          </a:p>
        </p:txBody>
      </p:sp>
      <p:sp>
        <p:nvSpPr>
          <p:cNvPr id="186380" name="Rectangle 12">
            <a:extLst>
              <a:ext uri="{FF2B5EF4-FFF2-40B4-BE49-F238E27FC236}">
                <a16:creationId xmlns:a16="http://schemas.microsoft.com/office/drawing/2014/main" id="{205354F2-A5D9-EB20-CF5F-86EE58A5B232}"/>
              </a:ext>
            </a:extLst>
          </p:cNvPr>
          <p:cNvSpPr>
            <a:spLocks noChangeArrowheads="1"/>
          </p:cNvSpPr>
          <p:nvPr/>
        </p:nvSpPr>
        <p:spPr bwMode="auto">
          <a:xfrm>
            <a:off x="0" y="2492375"/>
            <a:ext cx="9144000" cy="4340225"/>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ru-RU" b="1" dirty="0">
                <a:solidFill>
                  <a:srgbClr val="FFFF00"/>
                </a:solidFill>
                <a:effectLst>
                  <a:outerShdw blurRad="38100" dist="38100" dir="2700000" algn="tl">
                    <a:srgbClr val="000000"/>
                  </a:outerShdw>
                </a:effectLst>
                <a:latin typeface="+mn-lt"/>
              </a:rPr>
              <a:t>                                             </a:t>
            </a:r>
            <a:r>
              <a:rPr lang="ru-RU" sz="2400" b="1" dirty="0">
                <a:solidFill>
                  <a:srgbClr val="FFFF00"/>
                </a:solidFill>
                <a:effectLst>
                  <a:outerShdw blurRad="38100" dist="38100" dir="2700000" algn="tl">
                    <a:srgbClr val="000000"/>
                  </a:outerShdw>
                </a:effectLst>
                <a:latin typeface="+mn-lt"/>
              </a:rPr>
              <a:t>Генрих Герман Роберт Кох (1843 – 1910)</a:t>
            </a:r>
            <a:r>
              <a:rPr lang="ru-RU" b="1" dirty="0">
                <a:solidFill>
                  <a:srgbClr val="FFFF00"/>
                </a:solidFill>
                <a:effectLst>
                  <a:outerShdw blurRad="38100" dist="38100" dir="2700000" algn="tl">
                    <a:srgbClr val="000000"/>
                  </a:outerShdw>
                </a:effectLst>
                <a:latin typeface="+mn-lt"/>
              </a:rPr>
              <a:t> </a:t>
            </a:r>
          </a:p>
          <a:p>
            <a:pPr eaLnBrk="1" fontAlgn="auto" hangingPunct="1">
              <a:spcBef>
                <a:spcPts val="0"/>
              </a:spcBef>
              <a:spcAft>
                <a:spcPts val="0"/>
              </a:spcAft>
              <a:buFontTx/>
              <a:buChar char="-"/>
              <a:defRPr/>
            </a:pPr>
            <a:r>
              <a:rPr lang="ru-RU" b="1" dirty="0" err="1">
                <a:effectLst>
                  <a:outerShdw blurRad="38100" dist="38100" dir="2700000" algn="tl">
                    <a:srgbClr val="000000"/>
                  </a:outerShdw>
                </a:effectLst>
                <a:latin typeface="+mn-lt"/>
              </a:rPr>
              <a:t>Қатты</a:t>
            </a:r>
            <a:r>
              <a:rPr lang="ru-RU" b="1" dirty="0">
                <a:effectLst>
                  <a:outerShdw blurRad="38100" dist="38100" dir="2700000" algn="tl">
                    <a:srgbClr val="000000"/>
                  </a:outerShdw>
                </a:effectLst>
                <a:latin typeface="+mn-lt"/>
              </a:rPr>
              <a:t> </a:t>
            </a:r>
            <a:r>
              <a:rPr lang="ru-RU" b="1" dirty="0" err="1">
                <a:effectLst>
                  <a:outerShdw blurRad="38100" dist="38100" dir="2700000" algn="tl">
                    <a:srgbClr val="000000"/>
                  </a:outerShdw>
                </a:effectLst>
                <a:latin typeface="+mn-lt"/>
              </a:rPr>
              <a:t>қоректік</a:t>
            </a:r>
            <a:r>
              <a:rPr lang="ru-RU" b="1" dirty="0">
                <a:effectLst>
                  <a:outerShdw blurRad="38100" dist="38100" dir="2700000" algn="tl">
                    <a:srgbClr val="000000"/>
                  </a:outerShdw>
                </a:effectLst>
                <a:latin typeface="+mn-lt"/>
              </a:rPr>
              <a:t> </a:t>
            </a:r>
            <a:r>
              <a:rPr lang="ru-RU" b="1" dirty="0" err="1">
                <a:effectLst>
                  <a:outerShdw blurRad="38100" dist="38100" dir="2700000" algn="tl">
                    <a:srgbClr val="000000"/>
                  </a:outerShdw>
                </a:effectLst>
                <a:latin typeface="+mn-lt"/>
              </a:rPr>
              <a:t>орталарда</a:t>
            </a:r>
            <a:r>
              <a:rPr lang="ru-RU" b="1" dirty="0">
                <a:effectLst>
                  <a:outerShdw blurRad="38100" dist="38100" dir="2700000" algn="tl">
                    <a:srgbClr val="000000"/>
                  </a:outerShdw>
                </a:effectLst>
                <a:latin typeface="+mn-lt"/>
              </a:rPr>
              <a:t> таза </a:t>
            </a:r>
            <a:r>
              <a:rPr lang="ru-RU" b="1" dirty="0" err="1">
                <a:effectLst>
                  <a:outerShdw blurRad="38100" dist="38100" dir="2700000" algn="tl">
                    <a:srgbClr val="000000"/>
                  </a:outerShdw>
                </a:effectLst>
                <a:latin typeface="+mn-lt"/>
              </a:rPr>
              <a:t>дақылдарды</a:t>
            </a:r>
            <a:r>
              <a:rPr lang="ru-RU" b="1" dirty="0">
                <a:effectLst>
                  <a:outerShdw blurRad="38100" dist="38100" dir="2700000" algn="tl">
                    <a:srgbClr val="000000"/>
                  </a:outerShdw>
                </a:effectLst>
                <a:latin typeface="+mn-lt"/>
              </a:rPr>
              <a:t> </a:t>
            </a:r>
            <a:r>
              <a:rPr lang="ru-RU" b="1" dirty="0" err="1">
                <a:effectLst>
                  <a:outerShdw blurRad="38100" dist="38100" dir="2700000" algn="tl">
                    <a:srgbClr val="000000"/>
                  </a:outerShdw>
                </a:effectLst>
                <a:latin typeface="+mn-lt"/>
              </a:rPr>
              <a:t>бөліп</a:t>
            </a:r>
            <a:r>
              <a:rPr lang="ru-RU" b="1" dirty="0">
                <a:effectLst>
                  <a:outerShdw blurRad="38100" dist="38100" dir="2700000" algn="tl">
                    <a:srgbClr val="000000"/>
                  </a:outerShdw>
                </a:effectLst>
                <a:latin typeface="+mn-lt"/>
              </a:rPr>
              <a:t> </a:t>
            </a:r>
            <a:r>
              <a:rPr lang="ru-RU" b="1" dirty="0" err="1">
                <a:effectLst>
                  <a:outerShdw blurRad="38100" dist="38100" dir="2700000" algn="tl">
                    <a:srgbClr val="000000"/>
                  </a:outerShdw>
                </a:effectLst>
                <a:latin typeface="+mn-lt"/>
              </a:rPr>
              <a:t>алу</a:t>
            </a:r>
            <a:r>
              <a:rPr lang="ru-RU" b="1" dirty="0">
                <a:effectLst>
                  <a:outerShdw blurRad="38100" dist="38100" dir="2700000" algn="tl">
                    <a:srgbClr val="000000"/>
                  </a:outerShdw>
                </a:effectLst>
                <a:latin typeface="+mn-lt"/>
              </a:rPr>
              <a:t> </a:t>
            </a:r>
            <a:r>
              <a:rPr lang="ru-RU" b="1" dirty="0" err="1">
                <a:effectLst>
                  <a:outerShdw blurRad="38100" dist="38100" dir="2700000" algn="tl">
                    <a:srgbClr val="000000"/>
                  </a:outerShdw>
                </a:effectLst>
                <a:latin typeface="+mn-lt"/>
              </a:rPr>
              <a:t>әдісі</a:t>
            </a:r>
            <a:r>
              <a:rPr lang="ru-RU" b="1" dirty="0">
                <a:effectLst>
                  <a:outerShdw blurRad="38100" dist="38100" dir="2700000" algn="tl">
                    <a:srgbClr val="000000"/>
                  </a:outerShdw>
                </a:effectLst>
                <a:latin typeface="+mn-lt"/>
              </a:rPr>
              <a:t> (</a:t>
            </a:r>
            <a:r>
              <a:rPr lang="ru-RU" b="1" dirty="0">
                <a:solidFill>
                  <a:srgbClr val="FFFF00"/>
                </a:solidFill>
                <a:effectLst>
                  <a:outerShdw blurRad="38100" dist="38100" dir="2700000" algn="tl">
                    <a:srgbClr val="000000"/>
                  </a:outerShdw>
                </a:effectLst>
                <a:latin typeface="+mn-lt"/>
              </a:rPr>
              <a:t>Петри </a:t>
            </a:r>
            <a:r>
              <a:rPr lang="ru-RU" b="1" dirty="0" err="1">
                <a:solidFill>
                  <a:srgbClr val="FFFF00"/>
                </a:solidFill>
                <a:effectLst>
                  <a:outerShdw blurRad="38100" dist="38100" dir="2700000" algn="tl">
                    <a:srgbClr val="000000"/>
                  </a:outerShdw>
                </a:effectLst>
                <a:latin typeface="+mn-lt"/>
              </a:rPr>
              <a:t>шыныаяғын</a:t>
            </a:r>
            <a:r>
              <a:rPr lang="ru-RU" b="1" dirty="0">
                <a:solidFill>
                  <a:srgbClr val="FFFF00"/>
                </a:solidFill>
                <a:effectLst>
                  <a:outerShdw blurRad="38100" dist="38100" dir="2700000" algn="tl">
                    <a:srgbClr val="000000"/>
                  </a:outerShdw>
                </a:effectLst>
                <a:latin typeface="+mn-lt"/>
              </a:rPr>
              <a:t> </a:t>
            </a:r>
            <a:r>
              <a:rPr lang="ru-RU" b="1" dirty="0" err="1">
                <a:solidFill>
                  <a:srgbClr val="FFFF00"/>
                </a:solidFill>
                <a:effectLst>
                  <a:outerShdw blurRad="38100" dist="38100" dir="2700000" algn="tl">
                    <a:srgbClr val="000000"/>
                  </a:outerShdw>
                </a:effectLst>
                <a:latin typeface="+mn-lt"/>
              </a:rPr>
              <a:t>қолданысқа</a:t>
            </a:r>
            <a:r>
              <a:rPr lang="ru-RU" b="1" dirty="0">
                <a:solidFill>
                  <a:srgbClr val="FFFF00"/>
                </a:solidFill>
                <a:effectLst>
                  <a:outerShdw blurRad="38100" dist="38100" dir="2700000" algn="tl">
                    <a:srgbClr val="000000"/>
                  </a:outerShdw>
                </a:effectLst>
                <a:latin typeface="+mn-lt"/>
              </a:rPr>
              <a:t> </a:t>
            </a:r>
            <a:r>
              <a:rPr lang="ru-RU" b="1" dirty="0" err="1">
                <a:solidFill>
                  <a:srgbClr val="FFFF00"/>
                </a:solidFill>
                <a:effectLst>
                  <a:outerShdw blurRad="38100" dist="38100" dir="2700000" algn="tl">
                    <a:srgbClr val="000000"/>
                  </a:outerShdw>
                </a:effectLst>
                <a:latin typeface="+mn-lt"/>
              </a:rPr>
              <a:t>енгізді</a:t>
            </a:r>
            <a:r>
              <a:rPr lang="ru-RU" b="1" dirty="0">
                <a:solidFill>
                  <a:srgbClr val="FFFF00"/>
                </a:solidFill>
                <a:effectLst>
                  <a:outerShdw blurRad="38100" dist="38100" dir="2700000" algn="tl">
                    <a:srgbClr val="000000"/>
                  </a:outerShdw>
                </a:effectLst>
                <a:latin typeface="+mn-lt"/>
              </a:rPr>
              <a:t>)</a:t>
            </a:r>
            <a:endParaRPr lang="ru-RU" b="1" dirty="0">
              <a:effectLst>
                <a:outerShdw blurRad="38100" dist="38100" dir="2700000" algn="tl">
                  <a:srgbClr val="000000"/>
                </a:outerShdw>
              </a:effectLst>
              <a:latin typeface="+mn-lt"/>
            </a:endParaRPr>
          </a:p>
          <a:p>
            <a:pPr eaLnBrk="1" fontAlgn="auto" hangingPunct="1">
              <a:spcBef>
                <a:spcPts val="0"/>
              </a:spcBef>
              <a:spcAft>
                <a:spcPts val="0"/>
              </a:spcAft>
              <a:buFontTx/>
              <a:buChar char="-"/>
              <a:defRPr/>
            </a:pPr>
            <a:r>
              <a:rPr lang="ru-RU" b="1" dirty="0">
                <a:effectLst>
                  <a:outerShdw blurRad="38100" dist="38100" dir="2700000" algn="tl">
                    <a:srgbClr val="000000"/>
                  </a:outerShdw>
                </a:effectLst>
                <a:latin typeface="+mn-lt"/>
              </a:rPr>
              <a:t> </a:t>
            </a:r>
            <a:r>
              <a:rPr lang="ru-RU" b="1" dirty="0" err="1">
                <a:effectLst>
                  <a:outerShdw blurRad="38100" dist="38100" dir="2700000" algn="tl">
                    <a:srgbClr val="000000"/>
                  </a:outerShdw>
                </a:effectLst>
                <a:latin typeface="+mn-lt"/>
              </a:rPr>
              <a:t>бактерияларды</a:t>
            </a:r>
            <a:r>
              <a:rPr lang="ru-RU" b="1" dirty="0">
                <a:effectLst>
                  <a:outerShdw blurRad="38100" dist="38100" dir="2700000" algn="tl">
                    <a:srgbClr val="000000"/>
                  </a:outerShdw>
                </a:effectLst>
                <a:latin typeface="+mn-lt"/>
              </a:rPr>
              <a:t> анилин </a:t>
            </a:r>
            <a:r>
              <a:rPr lang="ru-RU" b="1" dirty="0" err="1">
                <a:effectLst>
                  <a:outerShdw blurRad="38100" dist="38100" dir="2700000" algn="tl">
                    <a:srgbClr val="000000"/>
                  </a:outerShdw>
                </a:effectLst>
                <a:latin typeface="+mn-lt"/>
              </a:rPr>
              <a:t>бояуларымен</a:t>
            </a:r>
            <a:r>
              <a:rPr lang="ru-RU" b="1" dirty="0">
                <a:effectLst>
                  <a:outerShdw blurRad="38100" dist="38100" dir="2700000" algn="tl">
                    <a:srgbClr val="000000"/>
                  </a:outerShdw>
                </a:effectLst>
                <a:latin typeface="+mn-lt"/>
              </a:rPr>
              <a:t> </a:t>
            </a:r>
            <a:r>
              <a:rPr lang="ru-RU" b="1" dirty="0" err="1">
                <a:effectLst>
                  <a:outerShdw blurRad="38100" dist="38100" dir="2700000" algn="tl">
                    <a:srgbClr val="000000"/>
                  </a:outerShdw>
                </a:effectLst>
                <a:latin typeface="+mn-lt"/>
              </a:rPr>
              <a:t>бояу</a:t>
            </a:r>
            <a:r>
              <a:rPr lang="ru-RU" b="1" dirty="0">
                <a:effectLst>
                  <a:outerShdw blurRad="38100" dist="38100" dir="2700000" algn="tl">
                    <a:srgbClr val="000000"/>
                  </a:outerShdw>
                </a:effectLst>
                <a:latin typeface="+mn-lt"/>
              </a:rPr>
              <a:t> </a:t>
            </a:r>
            <a:r>
              <a:rPr lang="ru-RU" b="1" dirty="0" err="1">
                <a:effectLst>
                  <a:outerShdw blurRad="38100" dist="38100" dir="2700000" algn="tl">
                    <a:srgbClr val="000000"/>
                  </a:outerShdw>
                </a:effectLst>
                <a:latin typeface="+mn-lt"/>
              </a:rPr>
              <a:t>тәсілдері</a:t>
            </a:r>
            <a:r>
              <a:rPr lang="ru-RU" b="1" dirty="0">
                <a:effectLst>
                  <a:outerShdw blurRad="38100" dist="38100" dir="2700000" algn="tl">
                    <a:srgbClr val="000000"/>
                  </a:outerShdw>
                </a:effectLst>
                <a:latin typeface="+mn-lt"/>
              </a:rPr>
              <a:t>, </a:t>
            </a:r>
          </a:p>
          <a:p>
            <a:pPr eaLnBrk="1" fontAlgn="auto" hangingPunct="1">
              <a:spcBef>
                <a:spcPts val="0"/>
              </a:spcBef>
              <a:spcAft>
                <a:spcPts val="0"/>
              </a:spcAft>
              <a:buFontTx/>
              <a:buChar char="-"/>
              <a:defRPr/>
            </a:pPr>
            <a:r>
              <a:rPr lang="ru-RU" b="1" dirty="0">
                <a:effectLst>
                  <a:outerShdw blurRad="38100" dist="38100" dir="2700000" algn="tl">
                    <a:srgbClr val="000000"/>
                  </a:outerShdw>
                </a:effectLst>
                <a:latin typeface="+mn-lt"/>
              </a:rPr>
              <a:t> </a:t>
            </a:r>
            <a:r>
              <a:rPr lang="ru-RU" b="1" dirty="0" err="1">
                <a:latin typeface="Arial" charset="0"/>
              </a:rPr>
              <a:t>қараталақ қарасан, тырысқақ, </a:t>
            </a:r>
            <a:r>
              <a:rPr lang="ru-RU" b="1" dirty="0">
                <a:effectLst>
                  <a:outerShdw blurRad="38100" dist="38100" dir="2700000" algn="tl">
                    <a:srgbClr val="000000"/>
                  </a:outerShdw>
                </a:effectLst>
                <a:latin typeface="+mn-lt"/>
              </a:rPr>
              <a:t>туберкулез  </a:t>
            </a:r>
            <a:r>
              <a:rPr lang="ru-RU" b="1" dirty="0" err="1">
                <a:effectLst>
                  <a:outerShdw blurRad="38100" dist="38100" dir="2700000" algn="tl">
                    <a:srgbClr val="000000"/>
                  </a:outerShdw>
                </a:effectLst>
                <a:latin typeface="+mn-lt"/>
              </a:rPr>
              <a:t>қоздырғыштарын ашты</a:t>
            </a:r>
            <a:r>
              <a:rPr lang="ru-RU" b="1" dirty="0">
                <a:effectLst>
                  <a:outerShdw blurRad="38100" dist="38100" dir="2700000" algn="tl">
                    <a:srgbClr val="000000"/>
                  </a:outerShdw>
                </a:effectLst>
                <a:latin typeface="+mn-lt"/>
              </a:rPr>
              <a:t> </a:t>
            </a:r>
          </a:p>
          <a:p>
            <a:pPr eaLnBrk="1" fontAlgn="auto" hangingPunct="1">
              <a:spcBef>
                <a:spcPts val="0"/>
              </a:spcBef>
              <a:spcAft>
                <a:spcPts val="0"/>
              </a:spcAft>
              <a:defRPr/>
            </a:pPr>
            <a:r>
              <a:rPr lang="ru-RU" b="1" dirty="0">
                <a:effectLst>
                  <a:outerShdw blurRad="38100" dist="38100" dir="2700000" algn="tl">
                    <a:srgbClr val="000000"/>
                  </a:outerShdw>
                </a:effectLst>
                <a:latin typeface="+mn-lt"/>
              </a:rPr>
              <a:t>- Микроскопия </a:t>
            </a:r>
            <a:r>
              <a:rPr lang="ru-RU" b="1" dirty="0" err="1">
                <a:effectLst>
                  <a:outerShdw blurRad="38100" dist="38100" dir="2700000" algn="tl">
                    <a:srgbClr val="000000"/>
                  </a:outerShdw>
                </a:effectLst>
                <a:latin typeface="+mn-lt"/>
              </a:rPr>
              <a:t>техникасын</a:t>
            </a:r>
            <a:r>
              <a:rPr lang="ru-RU" b="1" dirty="0">
                <a:effectLst>
                  <a:outerShdw blurRad="38100" dist="38100" dir="2700000" algn="tl">
                    <a:srgbClr val="000000"/>
                  </a:outerShdw>
                </a:effectLst>
                <a:latin typeface="+mn-lt"/>
              </a:rPr>
              <a:t> </a:t>
            </a:r>
            <a:r>
              <a:rPr lang="ru-RU" b="1" dirty="0" err="1">
                <a:effectLst>
                  <a:outerShdw blurRad="38100" dist="38100" dir="2700000" algn="tl">
                    <a:srgbClr val="000000"/>
                  </a:outerShdw>
                </a:effectLst>
                <a:latin typeface="+mn-lt"/>
              </a:rPr>
              <a:t>жетілдіру</a:t>
            </a:r>
            <a:r>
              <a:rPr lang="ru-RU" b="1" dirty="0">
                <a:effectLst>
                  <a:outerShdw blurRad="38100" dist="38100" dir="2700000" algn="tl">
                    <a:srgbClr val="000000"/>
                  </a:outerShdw>
                </a:effectLst>
                <a:latin typeface="+mn-lt"/>
              </a:rPr>
              <a:t> . </a:t>
            </a:r>
          </a:p>
          <a:p>
            <a:pPr eaLnBrk="1" fontAlgn="auto" hangingPunct="1">
              <a:spcBef>
                <a:spcPts val="0"/>
              </a:spcBef>
              <a:spcAft>
                <a:spcPts val="0"/>
              </a:spcAft>
              <a:buFontTx/>
              <a:buChar char="-"/>
              <a:defRPr/>
            </a:pPr>
            <a:r>
              <a:rPr lang="ru-RU" b="1" dirty="0" err="1">
                <a:solidFill>
                  <a:srgbClr val="FF9900"/>
                </a:solidFill>
                <a:effectLst>
                  <a:outerShdw blurRad="38100" dist="38100" dir="2700000" algn="tl">
                    <a:srgbClr val="000000"/>
                  </a:outerShdw>
                </a:effectLst>
                <a:latin typeface="+mn-lt"/>
              </a:rPr>
              <a:t>Хенле</a:t>
            </a:r>
            <a:r>
              <a:rPr lang="ru-RU" b="1" dirty="0">
                <a:solidFill>
                  <a:srgbClr val="FF9900"/>
                </a:solidFill>
                <a:effectLst>
                  <a:outerShdw blurRad="38100" dist="38100" dir="2700000" algn="tl">
                    <a:srgbClr val="000000"/>
                  </a:outerShdw>
                </a:effectLst>
                <a:latin typeface="+mn-lt"/>
              </a:rPr>
              <a:t>- Кох </a:t>
            </a:r>
            <a:r>
              <a:rPr lang="ru-RU" b="1" dirty="0" err="1">
                <a:effectLst>
                  <a:outerShdw blurRad="38100" dist="38100" dir="2700000" algn="tl">
                    <a:srgbClr val="000000"/>
                  </a:outerShdw>
                </a:effectLst>
                <a:latin typeface="+mn-lt"/>
              </a:rPr>
              <a:t>постулаттарды</a:t>
            </a:r>
            <a:r>
              <a:rPr lang="ru-RU" b="1" dirty="0">
                <a:effectLst>
                  <a:outerShdw blurRad="38100" dist="38100" dir="2700000" algn="tl">
                    <a:srgbClr val="000000"/>
                  </a:outerShdw>
                </a:effectLst>
                <a:latin typeface="+mn-lt"/>
              </a:rPr>
              <a:t> </a:t>
            </a:r>
            <a:r>
              <a:rPr lang="ru-RU" b="1" dirty="0" err="1">
                <a:effectLst>
                  <a:outerShdw blurRad="38100" dist="38100" dir="2700000" algn="tl">
                    <a:srgbClr val="000000"/>
                  </a:outerShdw>
                </a:effectLst>
                <a:latin typeface="+mn-lt"/>
              </a:rPr>
              <a:t>эксперименталды</a:t>
            </a:r>
            <a:r>
              <a:rPr lang="ru-RU" b="1" dirty="0">
                <a:effectLst>
                  <a:outerShdw blurRad="38100" dist="38100" dir="2700000" algn="tl">
                    <a:srgbClr val="000000"/>
                  </a:outerShdw>
                </a:effectLst>
                <a:latin typeface="+mn-lt"/>
              </a:rPr>
              <a:t> </a:t>
            </a:r>
            <a:r>
              <a:rPr lang="ru-RU" b="1" dirty="0" err="1">
                <a:effectLst>
                  <a:outerShdw blurRad="38100" dist="38100" dir="2700000" algn="tl">
                    <a:srgbClr val="000000"/>
                  </a:outerShdw>
                </a:effectLst>
                <a:latin typeface="+mn-lt"/>
              </a:rPr>
              <a:t>дәлелдеу </a:t>
            </a:r>
            <a:r>
              <a:rPr lang="ru-RU" b="1" dirty="0">
                <a:solidFill>
                  <a:srgbClr val="FF9900"/>
                </a:solidFill>
                <a:effectLst>
                  <a:outerShdw blurRad="38100" dist="38100" dir="2700000" algn="tl">
                    <a:srgbClr val="000000"/>
                  </a:outerShdw>
                </a:effectLst>
                <a:latin typeface="+mn-lt"/>
              </a:rPr>
              <a:t>(триада).</a:t>
            </a:r>
          </a:p>
          <a:p>
            <a:pPr eaLnBrk="1" fontAlgn="auto" hangingPunct="1">
              <a:spcBef>
                <a:spcPts val="0"/>
              </a:spcBef>
              <a:spcAft>
                <a:spcPts val="0"/>
              </a:spcAft>
              <a:buFontTx/>
              <a:buChar char="•"/>
              <a:defRPr/>
            </a:pPr>
            <a:r>
              <a:rPr lang="ru-RU" b="1" dirty="0">
                <a:solidFill>
                  <a:srgbClr val="CCFFFF"/>
                </a:solidFill>
                <a:effectLst>
                  <a:outerShdw blurRad="38100" dist="38100" dir="2700000" algn="tl">
                    <a:srgbClr val="000000"/>
                  </a:outerShdw>
                </a:effectLst>
                <a:latin typeface="+mn-lt"/>
              </a:rPr>
              <a:t> </a:t>
            </a:r>
            <a:r>
              <a:rPr lang="ru-RU" b="1" dirty="0">
                <a:solidFill>
                  <a:srgbClr val="FF9900"/>
                </a:solidFill>
                <a:effectLst>
                  <a:outerShdw blurRad="38100" dist="38100" dir="2700000" algn="tl">
                    <a:srgbClr val="000000"/>
                  </a:outerShdw>
                </a:effectLst>
                <a:latin typeface="+mn-lt"/>
              </a:rPr>
              <a:t>ауру </a:t>
            </a:r>
            <a:r>
              <a:rPr lang="ru-RU" b="1" dirty="0" err="1">
                <a:solidFill>
                  <a:srgbClr val="FF9900"/>
                </a:solidFill>
                <a:effectLst>
                  <a:outerShdw blurRad="38100" dist="38100" dir="2700000" algn="tl">
                    <a:srgbClr val="000000"/>
                  </a:outerShdw>
                </a:effectLst>
                <a:latin typeface="+mn-lt"/>
              </a:rPr>
              <a:t>қоздырғышы науқаста тұрақты анықталуы тиіс</a:t>
            </a:r>
            <a:endParaRPr lang="ru-RU" b="1" dirty="0">
              <a:solidFill>
                <a:srgbClr val="FF9900"/>
              </a:solidFill>
              <a:effectLst>
                <a:outerShdw blurRad="38100" dist="38100" dir="2700000" algn="tl">
                  <a:srgbClr val="000000"/>
                </a:outerShdw>
              </a:effectLst>
              <a:latin typeface="+mn-lt"/>
            </a:endParaRPr>
          </a:p>
          <a:p>
            <a:pPr eaLnBrk="1" fontAlgn="auto" hangingPunct="1">
              <a:spcBef>
                <a:spcPts val="0"/>
              </a:spcBef>
              <a:spcAft>
                <a:spcPts val="0"/>
              </a:spcAft>
              <a:buFontTx/>
              <a:buChar char="•"/>
              <a:defRPr/>
            </a:pPr>
            <a:r>
              <a:rPr lang="ru-RU" b="1" dirty="0">
                <a:solidFill>
                  <a:srgbClr val="FF9900"/>
                </a:solidFill>
                <a:effectLst>
                  <a:outerShdw blurRad="38100" dist="38100" dir="2700000" algn="tl">
                    <a:srgbClr val="000000"/>
                  </a:outerShdw>
                </a:effectLst>
                <a:latin typeface="+mn-lt"/>
              </a:rPr>
              <a:t> </a:t>
            </a:r>
            <a:r>
              <a:rPr lang="ru-RU" b="1" dirty="0" err="1">
                <a:solidFill>
                  <a:srgbClr val="FF9900"/>
                </a:solidFill>
                <a:effectLst>
                  <a:outerShdw blurRad="38100" dist="38100" dir="2700000" algn="tl">
                    <a:srgbClr val="000000"/>
                  </a:outerShdw>
                </a:effectLst>
                <a:latin typeface="+mn-lt"/>
              </a:rPr>
              <a:t>ол</a:t>
            </a:r>
            <a:r>
              <a:rPr lang="ru-RU" b="1" dirty="0">
                <a:solidFill>
                  <a:srgbClr val="FF9900"/>
                </a:solidFill>
                <a:effectLst>
                  <a:outerShdw blurRad="38100" dist="38100" dir="2700000" algn="tl">
                    <a:srgbClr val="000000"/>
                  </a:outerShdw>
                </a:effectLst>
                <a:latin typeface="+mn-lt"/>
              </a:rPr>
              <a:t> таза </a:t>
            </a:r>
            <a:r>
              <a:rPr lang="ru-RU" b="1" dirty="0" err="1">
                <a:solidFill>
                  <a:srgbClr val="FF9900"/>
                </a:solidFill>
                <a:effectLst>
                  <a:outerShdw blurRad="38100" dist="38100" dir="2700000" algn="tl">
                    <a:srgbClr val="000000"/>
                  </a:outerShdw>
                </a:effectLst>
                <a:latin typeface="+mn-lt"/>
              </a:rPr>
              <a:t>мәдениет түрінде бөліп алынуы</a:t>
            </a:r>
            <a:r>
              <a:rPr lang="ru-RU" b="1" dirty="0">
                <a:solidFill>
                  <a:srgbClr val="FF9900"/>
                </a:solidFill>
                <a:effectLst>
                  <a:outerShdw blurRad="38100" dist="38100" dir="2700000" algn="tl">
                    <a:srgbClr val="000000"/>
                  </a:outerShdw>
                </a:effectLst>
                <a:latin typeface="+mn-lt"/>
              </a:rPr>
              <a:t> </a:t>
            </a:r>
            <a:r>
              <a:rPr lang="ru-RU" b="1" dirty="0" err="1">
                <a:solidFill>
                  <a:srgbClr val="FF9900"/>
                </a:solidFill>
                <a:effectLst>
                  <a:outerShdw blurRad="38100" dist="38100" dir="2700000" algn="tl">
                    <a:srgbClr val="000000"/>
                  </a:outerShdw>
                </a:effectLst>
                <a:latin typeface="+mn-lt"/>
              </a:rPr>
              <a:t>тиіс</a:t>
            </a:r>
            <a:endParaRPr lang="ru-RU" b="1" dirty="0">
              <a:solidFill>
                <a:srgbClr val="FF9900"/>
              </a:solidFill>
              <a:effectLst>
                <a:outerShdw blurRad="38100" dist="38100" dir="2700000" algn="tl">
                  <a:srgbClr val="000000"/>
                </a:outerShdw>
              </a:effectLst>
              <a:latin typeface="+mn-lt"/>
            </a:endParaRPr>
          </a:p>
          <a:p>
            <a:pPr eaLnBrk="1" fontAlgn="auto" hangingPunct="1">
              <a:spcBef>
                <a:spcPts val="0"/>
              </a:spcBef>
              <a:spcAft>
                <a:spcPts val="0"/>
              </a:spcAft>
              <a:buFontTx/>
              <a:buChar char="•"/>
              <a:defRPr/>
            </a:pPr>
            <a:r>
              <a:rPr lang="ru-RU" b="1" dirty="0">
                <a:solidFill>
                  <a:srgbClr val="FF9900"/>
                </a:solidFill>
                <a:effectLst>
                  <a:outerShdw blurRad="38100" dist="38100" dir="2700000" algn="tl">
                    <a:srgbClr val="000000"/>
                  </a:outerShdw>
                </a:effectLst>
                <a:latin typeface="+mn-lt"/>
              </a:rPr>
              <a:t> </a:t>
            </a:r>
            <a:r>
              <a:rPr lang="ru-RU" b="1" dirty="0" err="1">
                <a:solidFill>
                  <a:srgbClr val="FF9900"/>
                </a:solidFill>
                <a:effectLst>
                  <a:outerShdw blurRad="38100" dist="38100" dir="2700000" algn="tl">
                    <a:srgbClr val="000000"/>
                  </a:outerShdw>
                </a:effectLst>
                <a:latin typeface="+mn-lt"/>
              </a:rPr>
              <a:t>алынған микроағза, тәжірибе жүргізіліп жатқан жануарларда</a:t>
            </a:r>
            <a:r>
              <a:rPr lang="ru-RU" b="1" dirty="0">
                <a:solidFill>
                  <a:srgbClr val="FF9900"/>
                </a:solidFill>
                <a:effectLst>
                  <a:outerShdw blurRad="38100" dist="38100" dir="2700000" algn="tl">
                    <a:srgbClr val="000000"/>
                  </a:outerShdw>
                </a:effectLst>
                <a:latin typeface="+mn-lt"/>
              </a:rPr>
              <a:t>, </a:t>
            </a:r>
            <a:r>
              <a:rPr lang="ru-RU" b="1" dirty="0" err="1">
                <a:solidFill>
                  <a:srgbClr val="FF9900"/>
                </a:solidFill>
                <a:effectLst>
                  <a:outerShdw blurRad="38100" dist="38100" dir="2700000" algn="tl">
                    <a:srgbClr val="000000"/>
                  </a:outerShdw>
                </a:effectLst>
                <a:latin typeface="+mn-lt"/>
              </a:rPr>
              <a:t>сырқат адамның симптомдарын</a:t>
            </a:r>
            <a:r>
              <a:rPr lang="ru-RU" b="1" dirty="0">
                <a:solidFill>
                  <a:srgbClr val="FF9900"/>
                </a:solidFill>
                <a:effectLst>
                  <a:outerShdw blurRad="38100" dist="38100" dir="2700000" algn="tl">
                    <a:srgbClr val="000000"/>
                  </a:outerShdw>
                </a:effectLst>
                <a:latin typeface="+mn-lt"/>
              </a:rPr>
              <a:t> </a:t>
            </a:r>
            <a:r>
              <a:rPr lang="ru-RU" b="1" dirty="0" err="1">
                <a:solidFill>
                  <a:srgbClr val="FF9900"/>
                </a:solidFill>
                <a:effectLst>
                  <a:outerShdw blurRad="38100" dist="38100" dir="2700000" algn="tl">
                    <a:srgbClr val="000000"/>
                  </a:outerShdw>
                </a:effectLst>
                <a:latin typeface="+mn-lt"/>
              </a:rPr>
              <a:t>туғызуы тиіс</a:t>
            </a:r>
            <a:endParaRPr lang="ru-RU" b="1" dirty="0">
              <a:solidFill>
                <a:srgbClr val="FF9900"/>
              </a:solidFill>
              <a:effectLst>
                <a:outerShdw blurRad="38100" dist="38100" dir="2700000" algn="tl">
                  <a:srgbClr val="000000"/>
                </a:outerShdw>
              </a:effectLst>
              <a:latin typeface="+mn-lt"/>
            </a:endParaRPr>
          </a:p>
          <a:p>
            <a:pPr eaLnBrk="1" fontAlgn="auto" hangingPunct="1">
              <a:spcBef>
                <a:spcPts val="0"/>
              </a:spcBef>
              <a:spcAft>
                <a:spcPts val="0"/>
              </a:spcAft>
              <a:defRPr/>
            </a:pPr>
            <a:r>
              <a:rPr lang="ru-RU" b="1" dirty="0">
                <a:solidFill>
                  <a:srgbClr val="CCFFFF"/>
                </a:solidFill>
                <a:effectLst>
                  <a:outerShdw blurRad="38100" dist="38100" dir="2700000" algn="tl">
                    <a:srgbClr val="000000"/>
                  </a:outerShdw>
                </a:effectLst>
                <a:latin typeface="+mn-lt"/>
              </a:rPr>
              <a:t> </a:t>
            </a:r>
          </a:p>
          <a:p>
            <a:pPr eaLnBrk="1" fontAlgn="auto" hangingPunct="1">
              <a:spcBef>
                <a:spcPts val="0"/>
              </a:spcBef>
              <a:spcAft>
                <a:spcPts val="0"/>
              </a:spcAft>
              <a:defRPr/>
            </a:pPr>
            <a:r>
              <a:rPr lang="ru-RU" b="1" dirty="0">
                <a:effectLst>
                  <a:outerShdw blurRad="38100" dist="38100" dir="2700000" algn="tl">
                    <a:srgbClr val="000000"/>
                  </a:outerShdw>
                </a:effectLst>
                <a:latin typeface="+mn-lt"/>
              </a:rPr>
              <a:t> Туберкулёз </a:t>
            </a:r>
            <a:r>
              <a:rPr lang="ru-RU" b="1" dirty="0" err="1">
                <a:effectLst>
                  <a:outerShdw blurRad="38100" dist="38100" dir="2700000" algn="tl">
                    <a:srgbClr val="000000"/>
                  </a:outerShdw>
                </a:effectLst>
                <a:latin typeface="+mn-lt"/>
              </a:rPr>
              <a:t>зерттеулері</a:t>
            </a:r>
            <a:r>
              <a:rPr lang="ru-RU" b="1" dirty="0">
                <a:effectLst>
                  <a:outerShdw blurRad="38100" dist="38100" dir="2700000" algn="tl">
                    <a:srgbClr val="000000"/>
                  </a:outerShdw>
                </a:effectLst>
                <a:latin typeface="+mn-lt"/>
              </a:rPr>
              <a:t> </a:t>
            </a:r>
            <a:r>
              <a:rPr lang="ru-RU" b="1" dirty="0" err="1">
                <a:effectLst>
                  <a:outerShdw blurRad="38100" dist="38100" dir="2700000" algn="tl">
                    <a:srgbClr val="000000"/>
                  </a:outerShdw>
                </a:effectLst>
                <a:latin typeface="+mn-lt"/>
              </a:rPr>
              <a:t>үшін </a:t>
            </a:r>
            <a:r>
              <a:rPr lang="ru-RU" b="1" dirty="0">
                <a:effectLst>
                  <a:outerShdw blurRad="38100" dist="38100" dir="2700000" algn="tl">
                    <a:srgbClr val="000000"/>
                  </a:outerShdw>
                </a:effectLst>
                <a:latin typeface="+mn-lt"/>
              </a:rPr>
              <a:t>1905 </a:t>
            </a:r>
            <a:r>
              <a:rPr lang="ru-RU" b="1" dirty="0" err="1">
                <a:effectLst>
                  <a:outerShdw blurRad="38100" dist="38100" dir="2700000" algn="tl">
                    <a:srgbClr val="000000"/>
                  </a:outerShdw>
                </a:effectLst>
                <a:latin typeface="+mn-lt"/>
              </a:rPr>
              <a:t>жылы</a:t>
            </a:r>
            <a:r>
              <a:rPr lang="ru-RU" b="1" dirty="0">
                <a:effectLst>
                  <a:outerShdw blurRad="38100" dist="38100" dir="2700000" algn="tl">
                    <a:srgbClr val="000000"/>
                  </a:outerShdw>
                </a:effectLst>
                <a:latin typeface="+mn-lt"/>
              </a:rPr>
              <a:t> физиология мен </a:t>
            </a:r>
            <a:r>
              <a:rPr lang="ru-RU" b="1" dirty="0" err="1">
                <a:effectLst>
                  <a:outerShdw blurRad="38100" dist="38100" dir="2700000" algn="tl">
                    <a:srgbClr val="000000"/>
                  </a:outerShdw>
                </a:effectLst>
                <a:latin typeface="+mn-lt"/>
              </a:rPr>
              <a:t>медицинадан</a:t>
            </a:r>
            <a:r>
              <a:rPr lang="ru-RU" b="1" dirty="0">
                <a:effectLst>
                  <a:outerShdw blurRad="38100" dist="38100" dir="2700000" algn="tl">
                    <a:srgbClr val="000000"/>
                  </a:outerShdw>
                </a:effectLst>
                <a:latin typeface="+mn-lt"/>
              </a:rPr>
              <a:t> Нобель </a:t>
            </a:r>
            <a:r>
              <a:rPr lang="ru-RU" b="1" dirty="0" err="1">
                <a:effectLst>
                  <a:outerShdw blurRad="38100" dist="38100" dir="2700000" algn="tl">
                    <a:srgbClr val="000000"/>
                  </a:outerShdw>
                </a:effectLst>
                <a:latin typeface="+mn-lt"/>
              </a:rPr>
              <a:t>сыйлығын иеленді</a:t>
            </a:r>
            <a:r>
              <a:rPr lang="ru-RU" b="1" dirty="0">
                <a:effectLst>
                  <a:outerShdw blurRad="38100" dist="38100" dir="2700000" algn="tl">
                    <a:srgbClr val="000000"/>
                  </a:outerShdw>
                </a:effectLst>
                <a:latin typeface="+mn-lt"/>
              </a:rPr>
              <a:t>.</a:t>
            </a:r>
            <a:r>
              <a:rPr lang="ru-RU" dirty="0">
                <a:latin typeface="+mn-lt"/>
              </a:rPr>
              <a:t> </a:t>
            </a:r>
            <a:endParaRPr lang="ru-RU" b="1" dirty="0">
              <a:effectLst>
                <a:outerShdw blurRad="38100" dist="38100" dir="2700000" algn="tl">
                  <a:srgbClr val="000000"/>
                </a:outerShdw>
              </a:effectLst>
              <a:latin typeface="+mn-lt"/>
            </a:endParaRPr>
          </a:p>
          <a:p>
            <a:pPr eaLnBrk="1" fontAlgn="auto" hangingPunct="1">
              <a:spcBef>
                <a:spcPts val="0"/>
              </a:spcBef>
              <a:spcAft>
                <a:spcPts val="0"/>
              </a:spcAft>
              <a:defRPr/>
            </a:pPr>
            <a:endParaRPr lang="ru-RU" b="1" dirty="0">
              <a:solidFill>
                <a:srgbClr val="FFFF00"/>
              </a:solidFill>
              <a:effectLst>
                <a:outerShdw blurRad="38100" dist="38100" dir="2700000" algn="tl">
                  <a:srgbClr val="000000"/>
                </a:outerShdw>
              </a:effectLst>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64211" name="Rectangle 264200">
            <a:extLst>
              <a:ext uri="{FF2B5EF4-FFF2-40B4-BE49-F238E27FC236}">
                <a16:creationId xmlns:a16="http://schemas.microsoft.com/office/drawing/2014/main" id="{89220CFE-A3C6-448E-A8C7-CEAED9325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03" name="Snip Diagonal Corner Rectangle 25">
            <a:extLst>
              <a:ext uri="{FF2B5EF4-FFF2-40B4-BE49-F238E27FC236}">
                <a16:creationId xmlns:a16="http://schemas.microsoft.com/office/drawing/2014/main" id="{2E91ED80-632C-4328-8E5C-0CAF33E77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2753006"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5" name="Picture 3">
            <a:extLst>
              <a:ext uri="{FF2B5EF4-FFF2-40B4-BE49-F238E27FC236}">
                <a16:creationId xmlns:a16="http://schemas.microsoft.com/office/drawing/2014/main" id="{AB461F08-5EC3-420D-1C0C-07F6A32CE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709" r="20375" b="-1"/>
          <a:stretch>
            <a:fillRect/>
          </a:stretch>
        </p:blipFill>
        <p:spPr bwMode="auto">
          <a:xfrm>
            <a:off x="600418" y="786117"/>
            <a:ext cx="2503170" cy="4956048"/>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a:extLst>
              <a:ext uri="{FF2B5EF4-FFF2-40B4-BE49-F238E27FC236}">
                <a16:creationId xmlns:a16="http://schemas.microsoft.com/office/drawing/2014/main" id="{1F5D3342-44F2-7E70-516E-73278F426611}"/>
              </a:ext>
            </a:extLst>
          </p:cNvPr>
          <p:cNvSpPr>
            <a:spLocks noGrp="1" noChangeArrowheads="1"/>
          </p:cNvSpPr>
          <p:nvPr>
            <p:ph idx="1"/>
          </p:nvPr>
        </p:nvSpPr>
        <p:spPr>
          <a:xfrm>
            <a:off x="3496395" y="685800"/>
            <a:ext cx="4690344" cy="3615267"/>
          </a:xfrm>
        </p:spPr>
        <p:txBody>
          <a:bodyPr>
            <a:normAutofit/>
          </a:bodyPr>
          <a:lstStyle/>
          <a:p>
            <a:pPr eaLnBrk="1" hangingPunct="1">
              <a:lnSpc>
                <a:spcPct val="90000"/>
              </a:lnSpc>
              <a:buFont typeface="Wingdings" panose="05000000000000000000" pitchFamily="2" charset="2"/>
              <a:buNone/>
            </a:pPr>
            <a:r>
              <a:rPr lang="ru-RU" altLang="ru-RU" b="1"/>
              <a:t>     </a:t>
            </a:r>
          </a:p>
          <a:p>
            <a:pPr eaLnBrk="1" hangingPunct="1">
              <a:lnSpc>
                <a:spcPct val="90000"/>
              </a:lnSpc>
              <a:buFont typeface="Wingdings" panose="05000000000000000000" pitchFamily="2" charset="2"/>
              <a:buNone/>
            </a:pPr>
            <a:r>
              <a:rPr lang="ru-RU" altLang="ru-RU" b="1"/>
              <a:t> Ценковский Л. С.(1802-1887)</a:t>
            </a:r>
          </a:p>
          <a:p>
            <a:pPr eaLnBrk="1" hangingPunct="1">
              <a:lnSpc>
                <a:spcPct val="90000"/>
              </a:lnSpc>
              <a:buFont typeface="Wingdings" panose="05000000000000000000" pitchFamily="2" charset="2"/>
              <a:buNone/>
            </a:pPr>
            <a:r>
              <a:rPr lang="ru-KZ" altLang="ru-RU" b="1"/>
              <a:t>    </a:t>
            </a:r>
            <a:r>
              <a:rPr lang="ru-RU" altLang="ru-RU" b="1"/>
              <a:t> орыс ботанигі, протозоолог пен бактериолог,төменгі өсімдіктер мен төменгі жануарларды зерттеудегі онтогенетикалық әдістің негізін қалаушылардың бірі, өсімдік және жануар әлемінің генетикалық бірлігі туралы көзқарасты дамытты.</a:t>
            </a:r>
            <a:r>
              <a:rPr lang="ru-RU" altLang="ru-RU"/>
              <a:t>  </a:t>
            </a:r>
          </a:p>
        </p:txBody>
      </p:sp>
      <p:grpSp>
        <p:nvGrpSpPr>
          <p:cNvPr id="264205" name="Group 264204">
            <a:extLst>
              <a:ext uri="{FF2B5EF4-FFF2-40B4-BE49-F238E27FC236}">
                <a16:creationId xmlns:a16="http://schemas.microsoft.com/office/drawing/2014/main" id="{13A271B6-83F2-4E87-A6AD-450F042D3D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64206" name="Straight Connector 264205">
              <a:extLst>
                <a:ext uri="{FF2B5EF4-FFF2-40B4-BE49-F238E27FC236}">
                  <a16:creationId xmlns:a16="http://schemas.microsoft.com/office/drawing/2014/main" id="{9A433C90-9936-4ABD-B763-2CD6C4216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207" name="Straight Connector 264206">
              <a:extLst>
                <a:ext uri="{FF2B5EF4-FFF2-40B4-BE49-F238E27FC236}">
                  <a16:creationId xmlns:a16="http://schemas.microsoft.com/office/drawing/2014/main" id="{06D1147B-1DF4-4FA0-9601-3AB638E3BF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208" name="Straight Connector 264207">
              <a:extLst>
                <a:ext uri="{FF2B5EF4-FFF2-40B4-BE49-F238E27FC236}">
                  <a16:creationId xmlns:a16="http://schemas.microsoft.com/office/drawing/2014/main" id="{89E30F5C-D28E-4B06-847C-1104626FCF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209" name="Straight Connector 264208">
              <a:extLst>
                <a:ext uri="{FF2B5EF4-FFF2-40B4-BE49-F238E27FC236}">
                  <a16:creationId xmlns:a16="http://schemas.microsoft.com/office/drawing/2014/main" id="{11B65F81-D52E-422A-BA2A-0E3294D0C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210" name="Straight Connector 264209">
              <a:extLst>
                <a:ext uri="{FF2B5EF4-FFF2-40B4-BE49-F238E27FC236}">
                  <a16:creationId xmlns:a16="http://schemas.microsoft.com/office/drawing/2014/main" id="{3992E9D3-9DB7-4C46-8AFB-E50194C893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4196" name="Rectangle 4">
            <a:extLst>
              <a:ext uri="{FF2B5EF4-FFF2-40B4-BE49-F238E27FC236}">
                <a16:creationId xmlns:a16="http://schemas.microsoft.com/office/drawing/2014/main" id="{2E91C6A8-36C8-226B-A89A-A0A0E24EEBE1}"/>
              </a:ext>
            </a:extLst>
          </p:cNvPr>
          <p:cNvSpPr>
            <a:spLocks noChangeArrowheads="1"/>
          </p:cNvSpPr>
          <p:nvPr/>
        </p:nvSpPr>
        <p:spPr bwMode="auto">
          <a:xfrm>
            <a:off x="2387600" y="333375"/>
            <a:ext cx="4537075" cy="400050"/>
          </a:xfrm>
          <a:prstGeom prst="rect">
            <a:avLst/>
          </a:prstGeom>
          <a:noFill/>
          <a:ln w="9525">
            <a:solidFill>
              <a:schemeClr val="tx1"/>
            </a:solidFill>
            <a:miter lim="800000"/>
            <a:headEnd/>
            <a:tailEnd/>
          </a:ln>
          <a:effectLst/>
        </p:spPr>
        <p:txBody>
          <a:bodyPr>
            <a:spAutoFit/>
          </a:bodyPr>
          <a:lstStyle/>
          <a:p>
            <a:pPr algn="ctr" eaLnBrk="1" fontAlgn="auto" hangingPunct="1">
              <a:spcBef>
                <a:spcPts val="0"/>
              </a:spcBef>
              <a:spcAft>
                <a:spcPts val="600"/>
              </a:spcAft>
              <a:defRPr/>
            </a:pPr>
            <a:r>
              <a:rPr lang="ru-RU" sz="2000" b="1">
                <a:solidFill>
                  <a:srgbClr val="FF0000"/>
                </a:solidFill>
                <a:effectLst>
                  <a:outerShdw blurRad="38100" dist="38100" dir="2700000" algn="tl">
                    <a:srgbClr val="000000"/>
                  </a:outerShdw>
                </a:effectLst>
                <a:latin typeface="+mn-lt"/>
              </a:rPr>
              <a:t>ОРЫС  МИКРОБИОЛОГТАРЫ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9715" name="Rectangle 29704">
            <a:extLst>
              <a:ext uri="{FF2B5EF4-FFF2-40B4-BE49-F238E27FC236}">
                <a16:creationId xmlns:a16="http://schemas.microsoft.com/office/drawing/2014/main" id="{EFC3BF2D-25C6-4594-8B55-8F1185219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16" name="Rectangle 29706">
            <a:extLst>
              <a:ext uri="{FF2B5EF4-FFF2-40B4-BE49-F238E27FC236}">
                <a16:creationId xmlns:a16="http://schemas.microsoft.com/office/drawing/2014/main" id="{F7A12C12-F8D4-4AC9-84E1-E4F85BFAB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3053192"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00" name="Picture 4">
            <a:extLst>
              <a:ext uri="{FF2B5EF4-FFF2-40B4-BE49-F238E27FC236}">
                <a16:creationId xmlns:a16="http://schemas.microsoft.com/office/drawing/2014/main" id="{476E728E-D2DB-1E2B-7027-FFB408BF17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5725" y="489453"/>
            <a:ext cx="1974923" cy="2795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a:extLst>
              <a:ext uri="{FF2B5EF4-FFF2-40B4-BE49-F238E27FC236}">
                <a16:creationId xmlns:a16="http://schemas.microsoft.com/office/drawing/2014/main" id="{389AD607-754F-3BBD-E6A6-0A59FD86DD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701" y="3589020"/>
            <a:ext cx="2076972" cy="27843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a:extLst>
              <a:ext uri="{FF2B5EF4-FFF2-40B4-BE49-F238E27FC236}">
                <a16:creationId xmlns:a16="http://schemas.microsoft.com/office/drawing/2014/main" id="{9FF823A1-7465-799D-FCB5-56D54C5DD38A}"/>
              </a:ext>
            </a:extLst>
          </p:cNvPr>
          <p:cNvSpPr>
            <a:spLocks noGrp="1" noChangeArrowheads="1"/>
          </p:cNvSpPr>
          <p:nvPr>
            <p:ph idx="1"/>
          </p:nvPr>
        </p:nvSpPr>
        <p:spPr>
          <a:xfrm>
            <a:off x="3318699" y="685800"/>
            <a:ext cx="5309760" cy="4759424"/>
          </a:xfrm>
        </p:spPr>
        <p:txBody>
          <a:bodyPr rtlCol="0">
            <a:normAutofit lnSpcReduction="10000"/>
          </a:bodyPr>
          <a:lstStyle/>
          <a:p>
            <a:pPr marL="91440" indent="-91440" eaLnBrk="1" fontAlgn="auto" hangingPunct="1">
              <a:lnSpc>
                <a:spcPct val="90000"/>
              </a:lnSpc>
              <a:spcAft>
                <a:spcPts val="0"/>
              </a:spcAft>
              <a:buFont typeface="Wingdings" panose="05000000000000000000" pitchFamily="2" charset="2"/>
              <a:buNone/>
              <a:defRPr/>
            </a:pPr>
            <a:endParaRPr lang="ru-RU" altLang="ru-RU" sz="1300" b="1" dirty="0"/>
          </a:p>
          <a:p>
            <a:pPr marL="91440" indent="-91440" eaLnBrk="1" fontAlgn="auto" hangingPunct="1">
              <a:lnSpc>
                <a:spcPct val="90000"/>
              </a:lnSpc>
              <a:spcAft>
                <a:spcPts val="0"/>
              </a:spcAft>
              <a:buFont typeface="Wingdings" panose="05000000000000000000" pitchFamily="2" charset="2"/>
              <a:buNone/>
              <a:defRPr/>
            </a:pPr>
            <a:endParaRPr lang="ru-RU" altLang="ru-RU" sz="1300" b="1" dirty="0"/>
          </a:p>
          <a:p>
            <a:pPr marL="91440" indent="-91440" eaLnBrk="1" fontAlgn="auto" hangingPunct="1">
              <a:lnSpc>
                <a:spcPct val="90000"/>
              </a:lnSpc>
              <a:spcAft>
                <a:spcPts val="0"/>
              </a:spcAft>
              <a:buFont typeface="Wingdings" panose="05000000000000000000" pitchFamily="2" charset="2"/>
              <a:buNone/>
              <a:defRPr/>
            </a:pPr>
            <a:r>
              <a:rPr lang="ru-RU" altLang="ru-RU" sz="1300" b="1" dirty="0"/>
              <a:t>  </a:t>
            </a:r>
            <a:r>
              <a:rPr lang="ru-RU" altLang="ru-RU" sz="1800" b="1" dirty="0"/>
              <a:t>Виноградский С.Н.</a:t>
            </a:r>
          </a:p>
          <a:p>
            <a:pPr marL="91440" indent="-91440" eaLnBrk="1" fontAlgn="auto" hangingPunct="1">
              <a:lnSpc>
                <a:spcPct val="90000"/>
              </a:lnSpc>
              <a:spcAft>
                <a:spcPts val="0"/>
              </a:spcAft>
              <a:buFont typeface="Wingdings" panose="05000000000000000000" pitchFamily="2" charset="2"/>
              <a:buNone/>
              <a:defRPr/>
            </a:pPr>
            <a:r>
              <a:rPr lang="ru-RU" altLang="ru-RU" sz="1800" b="1" dirty="0"/>
              <a:t>    (1856 – 1953)  </a:t>
            </a:r>
          </a:p>
          <a:p>
            <a:pPr marL="91440" indent="-91440" eaLnBrk="1" fontAlgn="auto" hangingPunct="1">
              <a:lnSpc>
                <a:spcPct val="90000"/>
              </a:lnSpc>
              <a:spcAft>
                <a:spcPts val="0"/>
              </a:spcAft>
              <a:buFont typeface="Wingdings" panose="05000000000000000000" pitchFamily="2" charset="2"/>
              <a:buNone/>
              <a:defRPr/>
            </a:pPr>
            <a:r>
              <a:rPr lang="ru-RU" altLang="ru-RU" sz="1800" b="1" dirty="0" err="1"/>
              <a:t>Орыс</a:t>
            </a:r>
            <a:r>
              <a:rPr lang="ru-RU" altLang="ru-RU" sz="1800" b="1" dirty="0"/>
              <a:t> </a:t>
            </a:r>
            <a:r>
              <a:rPr lang="ru-RU" altLang="ru-RU" sz="1800" b="1" dirty="0" err="1"/>
              <a:t>микробиологы</a:t>
            </a:r>
            <a:r>
              <a:rPr lang="ru-RU" altLang="ru-RU" sz="1800" b="1" dirty="0"/>
              <a:t>, эколог, </a:t>
            </a:r>
            <a:r>
              <a:rPr lang="ru-RU" altLang="ru-RU" sz="1800" b="1" dirty="0" err="1"/>
              <a:t>топырақ</a:t>
            </a:r>
            <a:r>
              <a:rPr lang="ru-RU" altLang="ru-RU" sz="1800" b="1" dirty="0"/>
              <a:t> </a:t>
            </a:r>
            <a:r>
              <a:rPr lang="ru-RU" altLang="ru-RU" sz="1800" b="1" dirty="0" err="1"/>
              <a:t>танушы</a:t>
            </a:r>
            <a:r>
              <a:rPr lang="ru-RU" altLang="ru-RU" sz="1800" b="1" dirty="0"/>
              <a:t>, </a:t>
            </a:r>
            <a:r>
              <a:rPr lang="ru-RU" altLang="ru-RU" sz="1800" b="1" dirty="0" err="1"/>
              <a:t>микроағзалар</a:t>
            </a:r>
            <a:r>
              <a:rPr lang="ru-RU" altLang="ru-RU" sz="1800" b="1" dirty="0"/>
              <a:t> </a:t>
            </a:r>
            <a:r>
              <a:rPr lang="ru-RU" altLang="ru-RU" sz="1800" b="1" dirty="0" err="1"/>
              <a:t>экологиясы</a:t>
            </a:r>
            <a:r>
              <a:rPr lang="ru-RU" altLang="ru-RU" sz="1800" b="1" dirty="0"/>
              <a:t> мен </a:t>
            </a:r>
            <a:r>
              <a:rPr lang="ru-RU" altLang="ru-RU" sz="1800" b="1" dirty="0" err="1"/>
              <a:t>топырақ</a:t>
            </a:r>
            <a:r>
              <a:rPr lang="ru-RU" altLang="ru-RU" sz="1800" b="1" dirty="0"/>
              <a:t> </a:t>
            </a:r>
            <a:r>
              <a:rPr lang="ru-RU" altLang="ru-RU" sz="1800" b="1" dirty="0" err="1"/>
              <a:t>микробиологиясының</a:t>
            </a:r>
            <a:r>
              <a:rPr lang="ru-RU" altLang="ru-RU" sz="1800" b="1" dirty="0"/>
              <a:t> </a:t>
            </a:r>
            <a:r>
              <a:rPr lang="ru-RU" altLang="ru-RU" sz="1800" b="1" dirty="0" err="1"/>
              <a:t>негізін</a:t>
            </a:r>
            <a:r>
              <a:rPr lang="ru-RU" altLang="ru-RU" sz="1800" b="1" dirty="0"/>
              <a:t> </a:t>
            </a:r>
            <a:r>
              <a:rPr lang="ru-RU" altLang="ru-RU" sz="1800" b="1" dirty="0" err="1"/>
              <a:t>салушы</a:t>
            </a:r>
            <a:r>
              <a:rPr lang="ru-RU" altLang="ru-RU" sz="1800" b="1" dirty="0"/>
              <a:t>.</a:t>
            </a:r>
            <a:r>
              <a:rPr lang="ru-RU" altLang="ru-RU" sz="1800" dirty="0"/>
              <a:t> </a:t>
            </a:r>
          </a:p>
          <a:p>
            <a:pPr marL="91440" indent="-91440" eaLnBrk="1" fontAlgn="auto" hangingPunct="1">
              <a:lnSpc>
                <a:spcPct val="90000"/>
              </a:lnSpc>
              <a:spcAft>
                <a:spcPts val="0"/>
              </a:spcAft>
              <a:buFont typeface="Wingdings 3" charset="2"/>
              <a:buChar char=""/>
              <a:defRPr/>
            </a:pPr>
            <a:endParaRPr lang="ru-RU" altLang="ru-RU" sz="1800" dirty="0"/>
          </a:p>
          <a:p>
            <a:pPr marL="91440" indent="-91440" eaLnBrk="1" fontAlgn="auto" hangingPunct="1">
              <a:lnSpc>
                <a:spcPct val="90000"/>
              </a:lnSpc>
              <a:spcAft>
                <a:spcPts val="0"/>
              </a:spcAft>
              <a:buFont typeface="Wingdings" panose="05000000000000000000" pitchFamily="2" charset="2"/>
              <a:buNone/>
              <a:defRPr/>
            </a:pPr>
            <a:endParaRPr lang="ru-RU" altLang="ru-RU" sz="1800" dirty="0"/>
          </a:p>
          <a:p>
            <a:pPr marL="91440" indent="-91440" eaLnBrk="1" fontAlgn="auto" hangingPunct="1">
              <a:lnSpc>
                <a:spcPct val="90000"/>
              </a:lnSpc>
              <a:spcAft>
                <a:spcPts val="0"/>
              </a:spcAft>
              <a:buFont typeface="Wingdings" panose="05000000000000000000" pitchFamily="2" charset="2"/>
              <a:buNone/>
              <a:defRPr/>
            </a:pPr>
            <a:endParaRPr lang="ru-RU" altLang="ru-RU" sz="1800" dirty="0"/>
          </a:p>
          <a:p>
            <a:pPr marL="91440" indent="-91440" eaLnBrk="1" fontAlgn="auto" hangingPunct="1">
              <a:lnSpc>
                <a:spcPct val="90000"/>
              </a:lnSpc>
              <a:spcAft>
                <a:spcPts val="0"/>
              </a:spcAft>
              <a:buFont typeface="Wingdings" panose="05000000000000000000" pitchFamily="2" charset="2"/>
              <a:buNone/>
              <a:defRPr/>
            </a:pPr>
            <a:endParaRPr lang="ru-RU" altLang="ru-RU" sz="1800" dirty="0"/>
          </a:p>
          <a:p>
            <a:pPr marL="91440" indent="-91440" eaLnBrk="1" fontAlgn="auto" hangingPunct="1">
              <a:lnSpc>
                <a:spcPct val="90000"/>
              </a:lnSpc>
              <a:spcAft>
                <a:spcPts val="0"/>
              </a:spcAft>
              <a:buFont typeface="Wingdings" panose="05000000000000000000" pitchFamily="2" charset="2"/>
              <a:buNone/>
              <a:defRPr/>
            </a:pPr>
            <a:endParaRPr lang="ru-RU" altLang="ru-RU" sz="1800" dirty="0"/>
          </a:p>
          <a:p>
            <a:pPr marL="91440" indent="-91440" eaLnBrk="1" fontAlgn="auto" hangingPunct="1">
              <a:lnSpc>
                <a:spcPct val="90000"/>
              </a:lnSpc>
              <a:spcAft>
                <a:spcPts val="0"/>
              </a:spcAft>
              <a:buFont typeface="Wingdings" panose="05000000000000000000" pitchFamily="2" charset="2"/>
              <a:buNone/>
              <a:defRPr/>
            </a:pPr>
            <a:r>
              <a:rPr lang="ru-RU" altLang="ru-RU" sz="1800" b="1" dirty="0"/>
              <a:t>   Гамалея Н. Ф. </a:t>
            </a:r>
          </a:p>
          <a:p>
            <a:pPr marL="91440" indent="-91440" eaLnBrk="1" fontAlgn="auto" hangingPunct="1">
              <a:lnSpc>
                <a:spcPct val="90000"/>
              </a:lnSpc>
              <a:spcAft>
                <a:spcPts val="0"/>
              </a:spcAft>
              <a:buFont typeface="Wingdings" panose="05000000000000000000" pitchFamily="2" charset="2"/>
              <a:buNone/>
              <a:defRPr/>
            </a:pPr>
            <a:r>
              <a:rPr lang="ru-RU" altLang="ru-RU" sz="1800" b="1" dirty="0"/>
              <a:t>     (1859 – 1949)</a:t>
            </a:r>
          </a:p>
          <a:p>
            <a:pPr marL="91440" indent="-91440" eaLnBrk="1" fontAlgn="auto" hangingPunct="1">
              <a:lnSpc>
                <a:spcPct val="90000"/>
              </a:lnSpc>
              <a:spcAft>
                <a:spcPts val="0"/>
              </a:spcAft>
              <a:buFont typeface="Wingdings" panose="05000000000000000000" pitchFamily="2" charset="2"/>
              <a:buNone/>
              <a:defRPr/>
            </a:pPr>
            <a:r>
              <a:rPr lang="ru-RU" altLang="ru-RU" sz="1800" b="1" dirty="0"/>
              <a:t>    </a:t>
            </a:r>
            <a:r>
              <a:rPr lang="ru-RU" altLang="ru-RU" sz="1800" b="1" dirty="0" err="1"/>
              <a:t>кеңес</a:t>
            </a:r>
            <a:r>
              <a:rPr lang="ru-RU" altLang="ru-RU" sz="1800" b="1" dirty="0"/>
              <a:t> </a:t>
            </a:r>
            <a:r>
              <a:rPr lang="ru-RU" altLang="ru-RU" sz="1800" b="1" dirty="0" err="1"/>
              <a:t>уақытының</a:t>
            </a:r>
            <a:r>
              <a:rPr lang="ru-RU" altLang="ru-RU" sz="1800" b="1" dirty="0"/>
              <a:t> </a:t>
            </a:r>
            <a:r>
              <a:rPr lang="ru-RU" altLang="ru-RU" sz="1800" b="1" dirty="0" err="1"/>
              <a:t>орыс</a:t>
            </a:r>
            <a:r>
              <a:rPr lang="ru-RU" altLang="ru-RU" sz="1800" b="1" dirty="0"/>
              <a:t> микробиолог-</a:t>
            </a:r>
            <a:r>
              <a:rPr lang="ru-RU" altLang="ru-RU" sz="1800" b="1" dirty="0" err="1"/>
              <a:t>ғалымы</a:t>
            </a:r>
            <a:r>
              <a:rPr lang="ru-RU" altLang="ru-RU" sz="1800" b="1" dirty="0"/>
              <a:t>, эпидемиолог, </a:t>
            </a:r>
            <a:r>
              <a:rPr lang="ru-RU" altLang="ru-RU" sz="1800" b="1" dirty="0" err="1"/>
              <a:t>дәрігер</a:t>
            </a:r>
            <a:r>
              <a:rPr lang="ru-RU" altLang="ru-RU" sz="1800" b="1" dirty="0"/>
              <a:t>. </a:t>
            </a:r>
          </a:p>
          <a:p>
            <a:pPr marL="91440" indent="-91440" eaLnBrk="1" fontAlgn="auto" hangingPunct="1">
              <a:lnSpc>
                <a:spcPct val="90000"/>
              </a:lnSpc>
              <a:spcAft>
                <a:spcPts val="0"/>
              </a:spcAft>
              <a:buFont typeface="Wingdings" panose="05000000000000000000" pitchFamily="2" charset="2"/>
              <a:buNone/>
              <a:defRPr/>
            </a:pPr>
            <a:endParaRPr lang="ru-RU" altLang="ru-RU" sz="1300" b="1" dirty="0"/>
          </a:p>
        </p:txBody>
      </p:sp>
      <p:grpSp>
        <p:nvGrpSpPr>
          <p:cNvPr id="29717" name="Group 29708">
            <a:extLst>
              <a:ext uri="{FF2B5EF4-FFF2-40B4-BE49-F238E27FC236}">
                <a16:creationId xmlns:a16="http://schemas.microsoft.com/office/drawing/2014/main" id="{8FD8AD14-0613-481A-BA78-CCA8DD1F3B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9710" name="Straight Connector 29709">
              <a:extLst>
                <a:ext uri="{FF2B5EF4-FFF2-40B4-BE49-F238E27FC236}">
                  <a16:creationId xmlns:a16="http://schemas.microsoft.com/office/drawing/2014/main" id="{F36D0C6A-5417-49B9-A556-98633131BE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718" name="Straight Connector 29710">
              <a:extLst>
                <a:ext uri="{FF2B5EF4-FFF2-40B4-BE49-F238E27FC236}">
                  <a16:creationId xmlns:a16="http://schemas.microsoft.com/office/drawing/2014/main" id="{08727C4A-D172-4E5A-9D28-9C04CC829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712" name="Straight Connector 29711">
              <a:extLst>
                <a:ext uri="{FF2B5EF4-FFF2-40B4-BE49-F238E27FC236}">
                  <a16:creationId xmlns:a16="http://schemas.microsoft.com/office/drawing/2014/main" id="{23D19D09-0DC1-4FC2-B1AD-011ED90101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719" name="Straight Connector 29712">
              <a:extLst>
                <a:ext uri="{FF2B5EF4-FFF2-40B4-BE49-F238E27FC236}">
                  <a16:creationId xmlns:a16="http://schemas.microsoft.com/office/drawing/2014/main" id="{E9016FDD-D596-484A-87E8-CC1E7BAD84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714" name="Straight Connector 29713">
              <a:extLst>
                <a:ext uri="{FF2B5EF4-FFF2-40B4-BE49-F238E27FC236}">
                  <a16:creationId xmlns:a16="http://schemas.microsoft.com/office/drawing/2014/main" id="{8D7E80C5-88F9-44F8-A8D1-0F2F223A76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0729" name="Rectangle 30728">
            <a:extLst>
              <a:ext uri="{FF2B5EF4-FFF2-40B4-BE49-F238E27FC236}">
                <a16:creationId xmlns:a16="http://schemas.microsoft.com/office/drawing/2014/main" id="{CBEC666E-043C-4EA7-B3A5-55D2F52D5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1" name="Snip Diagonal Corner Rectangle 16">
            <a:extLst>
              <a:ext uri="{FF2B5EF4-FFF2-40B4-BE49-F238E27FC236}">
                <a16:creationId xmlns:a16="http://schemas.microsoft.com/office/drawing/2014/main" id="{D05C369B-0FDD-402D-9EE1-858137FB5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2753006"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4" name="Picture 4">
            <a:extLst>
              <a:ext uri="{FF2B5EF4-FFF2-40B4-BE49-F238E27FC236}">
                <a16:creationId xmlns:a16="http://schemas.microsoft.com/office/drawing/2014/main" id="{5176D646-0A64-B514-AB55-CB847121B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83" r="-1" b="24682"/>
          <a:stretch>
            <a:fillRect/>
          </a:stretch>
        </p:blipFill>
        <p:spPr bwMode="auto">
          <a:xfrm>
            <a:off x="600418" y="786118"/>
            <a:ext cx="2503170" cy="2404227"/>
          </a:xfrm>
          <a:custGeom>
            <a:avLst/>
            <a:gdLst/>
            <a:ahLst/>
            <a:cxnLst/>
            <a:rect l="l" t="t" r="r" b="b"/>
            <a:pathLst>
              <a:path w="3337560" h="2404227">
                <a:moveTo>
                  <a:pt x="384420" y="0"/>
                </a:moveTo>
                <a:lnTo>
                  <a:pt x="3337560" y="0"/>
                </a:lnTo>
                <a:lnTo>
                  <a:pt x="3337560" y="2404227"/>
                </a:lnTo>
                <a:lnTo>
                  <a:pt x="0" y="2404227"/>
                </a:lnTo>
                <a:lnTo>
                  <a:pt x="0" y="38442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a:extLst>
              <a:ext uri="{FF2B5EF4-FFF2-40B4-BE49-F238E27FC236}">
                <a16:creationId xmlns:a16="http://schemas.microsoft.com/office/drawing/2014/main" id="{39466B48-2191-7E44-C6C6-86EF0E643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685" b="20310"/>
          <a:stretch>
            <a:fillRect/>
          </a:stretch>
        </p:blipFill>
        <p:spPr bwMode="auto">
          <a:xfrm>
            <a:off x="600418" y="3344575"/>
            <a:ext cx="2503170" cy="2397590"/>
          </a:xfrm>
          <a:custGeom>
            <a:avLst/>
            <a:gdLst/>
            <a:ahLst/>
            <a:cxnLst/>
            <a:rect l="l" t="t" r="r" b="b"/>
            <a:pathLst>
              <a:path w="3337560" h="2397590">
                <a:moveTo>
                  <a:pt x="0" y="0"/>
                </a:moveTo>
                <a:lnTo>
                  <a:pt x="3337560" y="0"/>
                </a:lnTo>
                <a:lnTo>
                  <a:pt x="3337560" y="2013170"/>
                </a:lnTo>
                <a:lnTo>
                  <a:pt x="2953140" y="2397590"/>
                </a:lnTo>
                <a:lnTo>
                  <a:pt x="0" y="239759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a:extLst>
              <a:ext uri="{FF2B5EF4-FFF2-40B4-BE49-F238E27FC236}">
                <a16:creationId xmlns:a16="http://schemas.microsoft.com/office/drawing/2014/main" id="{E5E7277F-CE12-372F-2F71-251F1B99A6DE}"/>
              </a:ext>
            </a:extLst>
          </p:cNvPr>
          <p:cNvSpPr>
            <a:spLocks noGrp="1" noChangeArrowheads="1"/>
          </p:cNvSpPr>
          <p:nvPr>
            <p:ph idx="1"/>
          </p:nvPr>
        </p:nvSpPr>
        <p:spPr>
          <a:xfrm>
            <a:off x="3697625" y="672988"/>
            <a:ext cx="4690344" cy="4975448"/>
          </a:xfrm>
        </p:spPr>
        <p:txBody>
          <a:bodyPr rtlCol="0">
            <a:normAutofit lnSpcReduction="10000"/>
          </a:bodyPr>
          <a:lstStyle/>
          <a:p>
            <a:pPr marL="91440" indent="-91440" eaLnBrk="1" fontAlgn="auto" hangingPunct="1">
              <a:lnSpc>
                <a:spcPct val="90000"/>
              </a:lnSpc>
              <a:spcAft>
                <a:spcPts val="0"/>
              </a:spcAft>
              <a:buFont typeface="Wingdings" panose="05000000000000000000" pitchFamily="2" charset="2"/>
              <a:buNone/>
              <a:defRPr/>
            </a:pPr>
            <a:r>
              <a:rPr lang="ru-RU" altLang="ru-RU" sz="1800" b="1" dirty="0"/>
              <a:t>Габричевский Г. Н.</a:t>
            </a:r>
          </a:p>
          <a:p>
            <a:pPr marL="91440" indent="-91440" eaLnBrk="1" fontAlgn="auto" hangingPunct="1">
              <a:lnSpc>
                <a:spcPct val="90000"/>
              </a:lnSpc>
              <a:spcAft>
                <a:spcPts val="0"/>
              </a:spcAft>
              <a:buFont typeface="Wingdings" panose="05000000000000000000" pitchFamily="2" charset="2"/>
              <a:buNone/>
              <a:defRPr/>
            </a:pPr>
            <a:r>
              <a:rPr lang="ru-RU" altLang="ru-RU" sz="1800" b="1" dirty="0"/>
              <a:t>   (1860—1907) </a:t>
            </a:r>
            <a:r>
              <a:rPr lang="ru-RU" altLang="ru-RU" sz="1800" dirty="0"/>
              <a:t> </a:t>
            </a:r>
            <a:endParaRPr lang="ru-RU" altLang="ru-RU" sz="1800" b="1" dirty="0"/>
          </a:p>
          <a:p>
            <a:pPr marL="91440" indent="-91440" eaLnBrk="1" fontAlgn="auto" hangingPunct="1">
              <a:lnSpc>
                <a:spcPct val="90000"/>
              </a:lnSpc>
              <a:spcAft>
                <a:spcPts val="0"/>
              </a:spcAft>
              <a:buFont typeface="Wingdings" panose="05000000000000000000" pitchFamily="2" charset="2"/>
              <a:buNone/>
              <a:defRPr/>
            </a:pPr>
            <a:r>
              <a:rPr lang="ru-RU" altLang="ru-RU" sz="1800" b="1" dirty="0"/>
              <a:t>    </a:t>
            </a:r>
            <a:r>
              <a:rPr lang="ru-RU" altLang="ru-RU" sz="1800" b="1" dirty="0" err="1"/>
              <a:t>орыс</a:t>
            </a:r>
            <a:r>
              <a:rPr lang="ru-RU" altLang="ru-RU" sz="1800" b="1" dirty="0"/>
              <a:t> </a:t>
            </a:r>
            <a:r>
              <a:rPr lang="ru-RU" altLang="ru-RU" sz="1800" b="1" dirty="0" err="1"/>
              <a:t>ғалым</a:t>
            </a:r>
            <a:r>
              <a:rPr lang="ru-RU" altLang="ru-RU" sz="1800" b="1" dirty="0"/>
              <a:t> -микробиолог, эпидемиолог, </a:t>
            </a:r>
            <a:r>
              <a:rPr lang="ru-RU" altLang="ru-RU" sz="1800" b="1" dirty="0" err="1"/>
              <a:t>отандық</a:t>
            </a:r>
            <a:r>
              <a:rPr lang="ru-RU" altLang="ru-RU" sz="1800" b="1" dirty="0"/>
              <a:t> </a:t>
            </a:r>
            <a:r>
              <a:rPr lang="ru-RU" altLang="ru-RU" sz="1800" b="1" dirty="0" err="1"/>
              <a:t>бактериологиялық</a:t>
            </a:r>
            <a:r>
              <a:rPr lang="ru-RU" altLang="ru-RU" sz="1800" b="1" dirty="0"/>
              <a:t> </a:t>
            </a:r>
            <a:r>
              <a:rPr lang="ru-RU" altLang="ru-RU" sz="1800" b="1" dirty="0" err="1"/>
              <a:t>ғылым</a:t>
            </a:r>
            <a:r>
              <a:rPr lang="ru-RU" altLang="ru-RU" sz="1800" b="1" dirty="0"/>
              <a:t> мен </a:t>
            </a:r>
            <a:r>
              <a:rPr lang="ru-RU" altLang="ru-RU" sz="1800" b="1" dirty="0" err="1"/>
              <a:t>білім</a:t>
            </a:r>
            <a:r>
              <a:rPr lang="ru-RU" altLang="ru-RU" sz="1800" b="1" dirty="0"/>
              <a:t> </a:t>
            </a:r>
            <a:r>
              <a:rPr lang="ru-RU" altLang="ru-RU" sz="1800" b="1" dirty="0" err="1"/>
              <a:t>берудің</a:t>
            </a:r>
            <a:r>
              <a:rPr lang="ru-RU" altLang="ru-RU" sz="1800" b="1" dirty="0"/>
              <a:t> </a:t>
            </a:r>
            <a:r>
              <a:rPr lang="ru-RU" altLang="ru-RU" sz="1800" b="1" dirty="0" err="1"/>
              <a:t>ұйымдастырушысы</a:t>
            </a:r>
            <a:r>
              <a:rPr lang="ru-RU" altLang="ru-RU" sz="1800" b="1" dirty="0"/>
              <a:t>.</a:t>
            </a:r>
            <a:r>
              <a:rPr lang="ru-RU" altLang="ru-RU" sz="1800" dirty="0"/>
              <a:t> </a:t>
            </a:r>
          </a:p>
          <a:p>
            <a:pPr marL="91440" indent="-91440" eaLnBrk="1" fontAlgn="auto" hangingPunct="1">
              <a:lnSpc>
                <a:spcPct val="90000"/>
              </a:lnSpc>
              <a:spcAft>
                <a:spcPts val="0"/>
              </a:spcAft>
              <a:buFont typeface="Wingdings" panose="05000000000000000000" pitchFamily="2" charset="2"/>
              <a:buNone/>
              <a:defRPr/>
            </a:pPr>
            <a:endParaRPr lang="ru-RU" altLang="ru-RU" sz="1800" dirty="0"/>
          </a:p>
          <a:p>
            <a:pPr marL="91440" indent="-91440" eaLnBrk="1" fontAlgn="auto" hangingPunct="1">
              <a:lnSpc>
                <a:spcPct val="90000"/>
              </a:lnSpc>
              <a:spcAft>
                <a:spcPts val="0"/>
              </a:spcAft>
              <a:buFont typeface="Wingdings" panose="05000000000000000000" pitchFamily="2" charset="2"/>
              <a:buNone/>
              <a:defRPr/>
            </a:pPr>
            <a:endParaRPr lang="ru-RU" altLang="ru-RU" sz="1800" dirty="0"/>
          </a:p>
          <a:p>
            <a:pPr marL="91440" indent="-91440" eaLnBrk="1" fontAlgn="auto" hangingPunct="1">
              <a:lnSpc>
                <a:spcPct val="90000"/>
              </a:lnSpc>
              <a:spcAft>
                <a:spcPts val="0"/>
              </a:spcAft>
              <a:buFont typeface="Wingdings" panose="05000000000000000000" pitchFamily="2" charset="2"/>
              <a:buNone/>
              <a:defRPr/>
            </a:pPr>
            <a:endParaRPr lang="ru-RU" altLang="ru-RU" sz="1800" dirty="0"/>
          </a:p>
          <a:p>
            <a:pPr marL="91440" indent="-91440" eaLnBrk="1" fontAlgn="auto" hangingPunct="1">
              <a:lnSpc>
                <a:spcPct val="90000"/>
              </a:lnSpc>
              <a:spcAft>
                <a:spcPts val="0"/>
              </a:spcAft>
              <a:buFont typeface="Wingdings" panose="05000000000000000000" pitchFamily="2" charset="2"/>
              <a:buNone/>
              <a:defRPr/>
            </a:pPr>
            <a:endParaRPr lang="ru-RU" altLang="ru-RU" sz="1800" dirty="0"/>
          </a:p>
          <a:p>
            <a:pPr marL="91440" indent="-91440" eaLnBrk="1" fontAlgn="auto" hangingPunct="1">
              <a:lnSpc>
                <a:spcPct val="90000"/>
              </a:lnSpc>
              <a:spcAft>
                <a:spcPts val="0"/>
              </a:spcAft>
              <a:buFont typeface="Wingdings" panose="05000000000000000000" pitchFamily="2" charset="2"/>
              <a:buNone/>
              <a:defRPr/>
            </a:pPr>
            <a:endParaRPr lang="ru-RU" altLang="ru-RU" sz="1800" dirty="0"/>
          </a:p>
          <a:p>
            <a:pPr marL="91440" indent="-91440" eaLnBrk="1" fontAlgn="auto" hangingPunct="1">
              <a:lnSpc>
                <a:spcPct val="90000"/>
              </a:lnSpc>
              <a:spcAft>
                <a:spcPts val="0"/>
              </a:spcAft>
              <a:buFont typeface="Wingdings" panose="05000000000000000000" pitchFamily="2" charset="2"/>
              <a:buNone/>
              <a:defRPr/>
            </a:pPr>
            <a:r>
              <a:rPr lang="ru-RU" altLang="ru-RU" sz="1800" b="1" dirty="0" err="1"/>
              <a:t>Омелянский</a:t>
            </a:r>
            <a:r>
              <a:rPr lang="ru-RU" altLang="ru-RU" sz="1800" b="1" dirty="0"/>
              <a:t> В. Л.  </a:t>
            </a:r>
          </a:p>
          <a:p>
            <a:pPr marL="91440" indent="-91440" eaLnBrk="1" fontAlgn="auto" hangingPunct="1">
              <a:lnSpc>
                <a:spcPct val="90000"/>
              </a:lnSpc>
              <a:spcAft>
                <a:spcPts val="0"/>
              </a:spcAft>
              <a:buFont typeface="Wingdings" panose="05000000000000000000" pitchFamily="2" charset="2"/>
              <a:buNone/>
              <a:defRPr/>
            </a:pPr>
            <a:r>
              <a:rPr lang="ru-RU" altLang="ru-RU" sz="1800" b="1" dirty="0"/>
              <a:t>     (1867 – 1928)</a:t>
            </a:r>
          </a:p>
          <a:p>
            <a:pPr marL="91440" indent="-91440" eaLnBrk="1" fontAlgn="auto" hangingPunct="1">
              <a:lnSpc>
                <a:spcPct val="90000"/>
              </a:lnSpc>
              <a:spcAft>
                <a:spcPts val="0"/>
              </a:spcAft>
              <a:buFont typeface="Wingdings" panose="05000000000000000000" pitchFamily="2" charset="2"/>
              <a:buNone/>
              <a:defRPr/>
            </a:pPr>
            <a:r>
              <a:rPr lang="ru-RU" altLang="ru-RU" sz="1800" b="1" dirty="0"/>
              <a:t>     </a:t>
            </a:r>
            <a:r>
              <a:rPr lang="ru-RU" altLang="ru-RU" sz="1800" b="1" dirty="0" err="1"/>
              <a:t>кеңес</a:t>
            </a:r>
            <a:r>
              <a:rPr lang="ru-RU" altLang="ru-RU" sz="1800" b="1" dirty="0"/>
              <a:t> </a:t>
            </a:r>
            <a:r>
              <a:rPr lang="ru-RU" altLang="ru-RU" sz="1800" b="1" dirty="0" err="1"/>
              <a:t>уақытының</a:t>
            </a:r>
            <a:r>
              <a:rPr lang="ru-RU" altLang="ru-RU" sz="1800" b="1" dirty="0"/>
              <a:t> </a:t>
            </a:r>
            <a:r>
              <a:rPr lang="ru-RU" altLang="ru-RU" sz="1800" b="1" dirty="0" err="1"/>
              <a:t>орыс</a:t>
            </a:r>
            <a:r>
              <a:rPr lang="ru-RU" altLang="ru-RU" sz="1800" b="1" dirty="0"/>
              <a:t> </a:t>
            </a:r>
            <a:r>
              <a:rPr lang="ru-RU" altLang="ru-RU" sz="1800" b="1" dirty="0" err="1"/>
              <a:t>микробиологы</a:t>
            </a:r>
            <a:r>
              <a:rPr lang="ru-RU" altLang="ru-RU" sz="1800" b="1" dirty="0"/>
              <a:t>. </a:t>
            </a:r>
            <a:r>
              <a:rPr lang="ru-RU" altLang="ru-RU" sz="1800" b="1" dirty="0" err="1"/>
              <a:t>Негізгі</a:t>
            </a:r>
            <a:r>
              <a:rPr lang="ru-RU" altLang="ru-RU" sz="1800" b="1" dirty="0"/>
              <a:t> </a:t>
            </a:r>
            <a:r>
              <a:rPr lang="ru-RU" altLang="ru-RU" sz="1800" b="1" dirty="0" err="1"/>
              <a:t>еңбектері</a:t>
            </a:r>
            <a:r>
              <a:rPr lang="ru-RU" altLang="ru-RU" sz="1800" b="1" dirty="0"/>
              <a:t> </a:t>
            </a:r>
            <a:r>
              <a:rPr lang="ru-RU" altLang="ru-RU" sz="1800" b="1" dirty="0" err="1"/>
              <a:t>зат</a:t>
            </a:r>
            <a:r>
              <a:rPr lang="ru-RU" altLang="ru-RU" sz="1800" b="1" dirty="0"/>
              <a:t> (</a:t>
            </a:r>
            <a:r>
              <a:rPr lang="ru-RU" altLang="ru-RU" sz="1800" b="1" dirty="0" err="1"/>
              <a:t>көміртегі</a:t>
            </a:r>
            <a:r>
              <a:rPr lang="ru-RU" altLang="ru-RU" sz="1800" b="1" dirty="0"/>
              <a:t> мен азот) </a:t>
            </a:r>
            <a:r>
              <a:rPr lang="ru-RU" altLang="ru-RU" sz="1800" b="1" dirty="0" err="1"/>
              <a:t>айналымындағы</a:t>
            </a:r>
            <a:r>
              <a:rPr lang="ru-RU" altLang="ru-RU" sz="1800" b="1" dirty="0"/>
              <a:t> </a:t>
            </a:r>
            <a:r>
              <a:rPr lang="ru-RU" altLang="ru-RU" sz="1800" b="1" dirty="0" err="1"/>
              <a:t>микробтардың</a:t>
            </a:r>
            <a:r>
              <a:rPr lang="ru-RU" altLang="ru-RU" sz="1800" b="1" dirty="0"/>
              <a:t> </a:t>
            </a:r>
            <a:r>
              <a:rPr lang="ru-RU" altLang="ru-RU" sz="1800" b="1" dirty="0" err="1"/>
              <a:t>рөлін</a:t>
            </a:r>
            <a:r>
              <a:rPr lang="ru-RU" altLang="ru-RU" sz="1800" b="1" dirty="0"/>
              <a:t> </a:t>
            </a:r>
            <a:r>
              <a:rPr lang="ru-RU" altLang="ru-RU" sz="1800" b="1" dirty="0" err="1"/>
              <a:t>зерттеуге</a:t>
            </a:r>
            <a:r>
              <a:rPr lang="ru-RU" altLang="ru-RU" sz="1800" b="1" dirty="0"/>
              <a:t> </a:t>
            </a:r>
            <a:r>
              <a:rPr lang="ru-RU" altLang="ru-RU" sz="1800" b="1" dirty="0" err="1"/>
              <a:t>арналған</a:t>
            </a:r>
            <a:r>
              <a:rPr lang="ru-RU" altLang="ru-RU" sz="1800" b="1" dirty="0"/>
              <a:t>.</a:t>
            </a:r>
          </a:p>
          <a:p>
            <a:pPr marL="91440" indent="-91440" eaLnBrk="1" fontAlgn="auto" hangingPunct="1">
              <a:lnSpc>
                <a:spcPct val="90000"/>
              </a:lnSpc>
              <a:spcAft>
                <a:spcPts val="0"/>
              </a:spcAft>
              <a:buFont typeface="Wingdings 3" charset="2"/>
              <a:buChar char=""/>
              <a:defRPr/>
            </a:pPr>
            <a:endParaRPr lang="ru-RU" altLang="ru-RU" sz="1400" dirty="0"/>
          </a:p>
        </p:txBody>
      </p:sp>
      <p:grpSp>
        <p:nvGrpSpPr>
          <p:cNvPr id="30733" name="Group 30732">
            <a:extLst>
              <a:ext uri="{FF2B5EF4-FFF2-40B4-BE49-F238E27FC236}">
                <a16:creationId xmlns:a16="http://schemas.microsoft.com/office/drawing/2014/main" id="{ADDE2C3E-3205-470A-BD3C-E856A8E21F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30734" name="Straight Connector 30733">
              <a:extLst>
                <a:ext uri="{FF2B5EF4-FFF2-40B4-BE49-F238E27FC236}">
                  <a16:creationId xmlns:a16="http://schemas.microsoft.com/office/drawing/2014/main" id="{69FA431E-B32D-412B-8EE8-27BFACD9B9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35" name="Straight Connector 30734">
              <a:extLst>
                <a:ext uri="{FF2B5EF4-FFF2-40B4-BE49-F238E27FC236}">
                  <a16:creationId xmlns:a16="http://schemas.microsoft.com/office/drawing/2014/main" id="{7F1AC587-B106-44DD-92F0-2DCA0B700D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36" name="Straight Connector 30735">
              <a:extLst>
                <a:ext uri="{FF2B5EF4-FFF2-40B4-BE49-F238E27FC236}">
                  <a16:creationId xmlns:a16="http://schemas.microsoft.com/office/drawing/2014/main" id="{CFFBA5D3-FE61-4D23-AB2F-EC12CE5A6C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37" name="Straight Connector 30736">
              <a:extLst>
                <a:ext uri="{FF2B5EF4-FFF2-40B4-BE49-F238E27FC236}">
                  <a16:creationId xmlns:a16="http://schemas.microsoft.com/office/drawing/2014/main" id="{DA661ABF-E2D0-44E1-9762-393FF470A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38" name="Straight Connector 30737">
              <a:extLst>
                <a:ext uri="{FF2B5EF4-FFF2-40B4-BE49-F238E27FC236}">
                  <a16:creationId xmlns:a16="http://schemas.microsoft.com/office/drawing/2014/main" id="{F0F6BF17-560A-4388-83EB-CD5FABE5DE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730603DD-7F79-6490-2DA8-8ADF6BD5A648}"/>
              </a:ext>
            </a:extLst>
          </p:cNvPr>
          <p:cNvSpPr>
            <a:spLocks noGrp="1" noChangeArrowheads="1"/>
          </p:cNvSpPr>
          <p:nvPr>
            <p:ph type="title"/>
          </p:nvPr>
        </p:nvSpPr>
        <p:spPr>
          <a:xfrm>
            <a:off x="457200" y="277813"/>
            <a:ext cx="8229600" cy="414337"/>
          </a:xfrm>
        </p:spPr>
        <p:txBody>
          <a:bodyPr rtlCol="0">
            <a:normAutofit fontScale="90000"/>
          </a:bodyPr>
          <a:lstStyle/>
          <a:p>
            <a:pPr eaLnBrk="1" fontAlgn="auto" hangingPunct="1">
              <a:spcAft>
                <a:spcPts val="0"/>
              </a:spcAft>
              <a:defRPr/>
            </a:pPr>
            <a:r>
              <a:rPr lang="ru-RU" sz="2400" b="1" dirty="0">
                <a:solidFill>
                  <a:srgbClr val="FF0000"/>
                </a:solidFill>
              </a:rPr>
              <a:t>ИММУНОЛОГИЯЛЫҚ КЕЗЕҢ</a:t>
            </a:r>
          </a:p>
        </p:txBody>
      </p:sp>
      <p:sp>
        <p:nvSpPr>
          <p:cNvPr id="32771" name="Rectangle 3">
            <a:extLst>
              <a:ext uri="{FF2B5EF4-FFF2-40B4-BE49-F238E27FC236}">
                <a16:creationId xmlns:a16="http://schemas.microsoft.com/office/drawing/2014/main" id="{BB945B3F-47E9-DE00-893C-2CB7FD4798C5}"/>
              </a:ext>
            </a:extLst>
          </p:cNvPr>
          <p:cNvSpPr>
            <a:spLocks noGrp="1" noChangeArrowheads="1"/>
          </p:cNvSpPr>
          <p:nvPr>
            <p:ph idx="1"/>
          </p:nvPr>
        </p:nvSpPr>
        <p:spPr>
          <a:xfrm>
            <a:off x="179389" y="765175"/>
            <a:ext cx="5328296" cy="2879849"/>
          </a:xfrm>
        </p:spPr>
        <p:txBody>
          <a:bodyPr/>
          <a:lstStyle/>
          <a:p>
            <a:pPr eaLnBrk="1" hangingPunct="1">
              <a:buFont typeface="Wingdings" panose="05000000000000000000" pitchFamily="2" charset="2"/>
              <a:buNone/>
            </a:pPr>
            <a:r>
              <a:rPr lang="ru-RU" altLang="ru-RU" b="1" dirty="0">
                <a:solidFill>
                  <a:srgbClr val="FF0000"/>
                </a:solidFill>
              </a:rPr>
              <a:t> </a:t>
            </a:r>
            <a:r>
              <a:rPr lang="ru-RU" altLang="ru-RU" sz="2400" b="1" dirty="0">
                <a:solidFill>
                  <a:srgbClr val="FF0000"/>
                </a:solidFill>
              </a:rPr>
              <a:t>Э. Дженнер</a:t>
            </a:r>
            <a:r>
              <a:rPr lang="ru-RU" altLang="ru-RU" b="1" dirty="0">
                <a:solidFill>
                  <a:srgbClr val="FF0000"/>
                </a:solidFill>
              </a:rPr>
              <a:t> </a:t>
            </a:r>
            <a:r>
              <a:rPr lang="ru-RU" altLang="ru-RU" b="1" dirty="0"/>
              <a:t>(1729 – 1923) </a:t>
            </a:r>
          </a:p>
          <a:p>
            <a:pPr eaLnBrk="1" hangingPunct="1">
              <a:buFont typeface="Wingdings" panose="05000000000000000000" pitchFamily="2" charset="2"/>
              <a:buNone/>
            </a:pPr>
            <a:r>
              <a:rPr lang="ru-RU" altLang="ru-RU" b="1" dirty="0"/>
              <a:t>1796 ж. </a:t>
            </a:r>
            <a:r>
              <a:rPr lang="ru-RU" altLang="ru-RU" b="1" dirty="0" err="1"/>
              <a:t>адамдарға</a:t>
            </a:r>
            <a:r>
              <a:rPr lang="ru-RU" altLang="ru-RU" b="1" dirty="0"/>
              <a:t> </a:t>
            </a:r>
            <a:r>
              <a:rPr lang="ru-RU" altLang="ru-RU" b="1" dirty="0" err="1"/>
              <a:t>сиыр</a:t>
            </a:r>
            <a:r>
              <a:rPr lang="ru-RU" altLang="ru-RU" b="1" dirty="0"/>
              <a:t> </a:t>
            </a:r>
            <a:r>
              <a:rPr lang="ru-RU" altLang="ru-RU" b="1" dirty="0" err="1"/>
              <a:t>шешегін</a:t>
            </a:r>
            <a:r>
              <a:rPr lang="ru-RU" altLang="ru-RU" b="1" dirty="0"/>
              <a:t> </a:t>
            </a:r>
            <a:r>
              <a:rPr lang="ru-RU" altLang="ru-RU" b="1" dirty="0" err="1"/>
              <a:t>егу</a:t>
            </a:r>
            <a:r>
              <a:rPr lang="ru-RU" altLang="ru-RU" b="1" dirty="0"/>
              <a:t> </a:t>
            </a:r>
            <a:r>
              <a:rPr lang="ru-RU" altLang="ru-RU" b="1" dirty="0" err="1"/>
              <a:t>табиғи</a:t>
            </a:r>
            <a:r>
              <a:rPr lang="ru-RU" altLang="ru-RU" b="1" dirty="0"/>
              <a:t> </a:t>
            </a:r>
            <a:r>
              <a:rPr lang="ru-RU" altLang="ru-RU" b="1" dirty="0" err="1"/>
              <a:t>шешекке</a:t>
            </a:r>
            <a:r>
              <a:rPr lang="ru-RU" altLang="ru-RU" b="1" dirty="0"/>
              <a:t> </a:t>
            </a:r>
            <a:r>
              <a:rPr lang="ru-RU" altLang="ru-RU" b="1" dirty="0" err="1"/>
              <a:t>қарсы</a:t>
            </a:r>
            <a:r>
              <a:rPr lang="ru-RU" altLang="ru-RU" b="1" dirty="0"/>
              <a:t> </a:t>
            </a:r>
            <a:r>
              <a:rPr lang="ru-RU" altLang="ru-RU" b="1" dirty="0" err="1"/>
              <a:t>тұрақтылықты</a:t>
            </a:r>
            <a:r>
              <a:rPr lang="ru-RU" altLang="ru-RU" b="1" dirty="0"/>
              <a:t> </a:t>
            </a:r>
            <a:r>
              <a:rPr lang="ru-RU" altLang="ru-RU" b="1" dirty="0" err="1"/>
              <a:t>тудыратындығын</a:t>
            </a:r>
            <a:r>
              <a:rPr lang="ru-RU" altLang="ru-RU" b="1" dirty="0"/>
              <a:t> </a:t>
            </a:r>
            <a:r>
              <a:rPr lang="ru-RU" altLang="ru-RU" b="1" dirty="0" err="1"/>
              <a:t>дәлелдеді</a:t>
            </a:r>
            <a:r>
              <a:rPr lang="ru-RU" altLang="ru-RU" b="1" dirty="0"/>
              <a:t>.</a:t>
            </a:r>
            <a:br>
              <a:rPr lang="ru-RU" altLang="ru-RU" b="1" dirty="0"/>
            </a:br>
            <a:endParaRPr lang="ru-RU" altLang="ru-RU" b="1" dirty="0"/>
          </a:p>
        </p:txBody>
      </p:sp>
      <p:sp>
        <p:nvSpPr>
          <p:cNvPr id="235524" name="Rectangle 4">
            <a:extLst>
              <a:ext uri="{FF2B5EF4-FFF2-40B4-BE49-F238E27FC236}">
                <a16:creationId xmlns:a16="http://schemas.microsoft.com/office/drawing/2014/main" id="{D9B1D059-7DDE-551A-4078-1BE551870A0F}"/>
              </a:ext>
            </a:extLst>
          </p:cNvPr>
          <p:cNvSpPr>
            <a:spLocks noChangeArrowheads="1"/>
          </p:cNvSpPr>
          <p:nvPr/>
        </p:nvSpPr>
        <p:spPr bwMode="auto">
          <a:xfrm>
            <a:off x="2484438" y="4724400"/>
            <a:ext cx="6659562" cy="2133600"/>
          </a:xfrm>
          <a:prstGeom prst="rect">
            <a:avLst/>
          </a:prstGeom>
          <a:noFill/>
          <a:ln w="9525">
            <a:noFill/>
            <a:miter lim="800000"/>
            <a:headEnd/>
            <a:tailEnd/>
          </a:ln>
          <a:effectLst/>
        </p:spPr>
        <p:txBody>
          <a:bodyPr lIns="91423" tIns="45712" rIns="91423" bIns="45712"/>
          <a:lstStyle/>
          <a:p>
            <a:pPr marL="609600" indent="-609600" algn="r" eaLnBrk="1" fontAlgn="auto" hangingPunct="1">
              <a:spcBef>
                <a:spcPts val="0"/>
              </a:spcBef>
              <a:spcAft>
                <a:spcPts val="0"/>
              </a:spcAft>
              <a:buClr>
                <a:schemeClr val="hlink"/>
              </a:buClr>
              <a:buSzPct val="90000"/>
              <a:buFont typeface="Wingdings" pitchFamily="2" charset="2"/>
              <a:buNone/>
              <a:defRPr/>
            </a:pPr>
            <a:r>
              <a:rPr lang="ru-RU" sz="2400" b="1" dirty="0">
                <a:solidFill>
                  <a:srgbClr val="FFFF00"/>
                </a:solidFill>
                <a:effectLst>
                  <a:outerShdw blurRad="38100" dist="38100" dir="2700000" algn="tl">
                    <a:srgbClr val="000000"/>
                  </a:outerShdw>
                </a:effectLst>
                <a:latin typeface="+mn-lt"/>
              </a:rPr>
              <a:t>                                                             </a:t>
            </a:r>
            <a:r>
              <a:rPr lang="ru-RU" sz="2000" b="1" dirty="0">
                <a:solidFill>
                  <a:srgbClr val="FF0000"/>
                </a:solidFill>
                <a:effectLst>
                  <a:outerShdw blurRad="38100" dist="38100" dir="2700000" algn="tl">
                    <a:srgbClr val="000000"/>
                  </a:outerShdw>
                </a:effectLst>
                <a:latin typeface="+mn-lt"/>
              </a:rPr>
              <a:t>И.И.Мечников (1845—1916</a:t>
            </a:r>
            <a:r>
              <a:rPr lang="ru-RU" sz="2000" b="1" dirty="0">
                <a:solidFill>
                  <a:srgbClr val="FFFF00"/>
                </a:solidFill>
                <a:effectLst>
                  <a:outerShdw blurRad="38100" dist="38100" dir="2700000" algn="tl">
                    <a:srgbClr val="000000"/>
                  </a:outerShdw>
                </a:effectLst>
                <a:latin typeface="+mn-lt"/>
              </a:rPr>
              <a:t>) </a:t>
            </a:r>
            <a:r>
              <a:rPr lang="ru-RU" sz="2000" dirty="0">
                <a:effectLst>
                  <a:outerShdw blurRad="38100" dist="38100" dir="2700000" algn="tl">
                    <a:srgbClr val="000000"/>
                  </a:outerShdw>
                </a:effectLst>
                <a:latin typeface="+mn-lt"/>
              </a:rPr>
              <a:t>                                                                </a:t>
            </a:r>
            <a:r>
              <a:rPr lang="ru-RU" sz="2000" b="1" dirty="0">
                <a:latin typeface="+mn-lt"/>
              </a:rPr>
              <a:t>“микробиология </a:t>
            </a:r>
            <a:r>
              <a:rPr lang="ru-RU" sz="2000" b="1" dirty="0" err="1">
                <a:latin typeface="+mn-lt"/>
              </a:rPr>
              <a:t>ақыны</a:t>
            </a:r>
            <a:r>
              <a:rPr lang="ru-RU" sz="2000" b="1" dirty="0">
                <a:latin typeface="+mn-lt"/>
              </a:rPr>
              <a:t>” (Эмиль </a:t>
            </a:r>
            <a:r>
              <a:rPr lang="ru-RU" sz="2000" b="1" dirty="0" err="1">
                <a:latin typeface="+mn-lt"/>
              </a:rPr>
              <a:t>Ру</a:t>
            </a:r>
            <a:r>
              <a:rPr lang="ru-RU" sz="2000" b="1" dirty="0">
                <a:latin typeface="+mn-lt"/>
              </a:rPr>
              <a:t>)</a:t>
            </a:r>
            <a:r>
              <a:rPr lang="ru-RU" sz="2000" b="1" dirty="0">
                <a:effectLst>
                  <a:outerShdw blurRad="38100" dist="38100" dir="2700000" algn="tl">
                    <a:srgbClr val="000000"/>
                  </a:outerShdw>
                </a:effectLst>
                <a:latin typeface="+mn-lt"/>
              </a:rPr>
              <a:t>, фагоцитоз </a:t>
            </a:r>
            <a:r>
              <a:rPr lang="ru-RU" sz="2000" b="1" dirty="0" err="1">
                <a:effectLst>
                  <a:outerShdw blurRad="38100" dist="38100" dir="2700000" algn="tl">
                    <a:srgbClr val="000000"/>
                  </a:outerShdw>
                </a:effectLst>
                <a:latin typeface="+mn-lt"/>
              </a:rPr>
              <a:t>теориясын</a:t>
            </a:r>
            <a:r>
              <a:rPr lang="ru-RU" sz="2000" b="1" dirty="0">
                <a:effectLst>
                  <a:outerShdw blurRad="38100" dist="38100" dir="2700000" algn="tl">
                    <a:srgbClr val="000000"/>
                  </a:outerShdw>
                </a:effectLst>
                <a:latin typeface="+mn-lt"/>
              </a:rPr>
              <a:t> </a:t>
            </a:r>
            <a:r>
              <a:rPr lang="ru-RU" sz="2000" b="1" dirty="0" err="1">
                <a:effectLst>
                  <a:outerShdw blurRad="38100" dist="38100" dir="2700000" algn="tl">
                    <a:srgbClr val="000000"/>
                  </a:outerShdw>
                </a:effectLst>
                <a:latin typeface="+mn-lt"/>
              </a:rPr>
              <a:t>жасады</a:t>
            </a:r>
            <a:r>
              <a:rPr lang="ru-RU" sz="2000" b="1" dirty="0">
                <a:effectLst>
                  <a:outerShdw blurRad="38100" dist="38100" dir="2700000" algn="tl">
                    <a:srgbClr val="000000"/>
                  </a:outerShdw>
                </a:effectLst>
                <a:latin typeface="+mn-lt"/>
              </a:rPr>
              <a:t> </a:t>
            </a:r>
            <a:r>
              <a:rPr lang="ru-RU" sz="2000" b="1" dirty="0" err="1">
                <a:effectLst>
                  <a:outerShdw blurRad="38100" dist="38100" dir="2700000" algn="tl">
                    <a:srgbClr val="000000"/>
                  </a:outerShdw>
                </a:effectLst>
                <a:latin typeface="+mn-lt"/>
              </a:rPr>
              <a:t>және иммунитеттің жасушалық теориясын</a:t>
            </a:r>
            <a:r>
              <a:rPr lang="ru-RU" sz="2000" b="1" dirty="0">
                <a:effectLst>
                  <a:outerShdw blurRad="38100" dist="38100" dir="2700000" algn="tl">
                    <a:srgbClr val="000000"/>
                  </a:outerShdw>
                </a:effectLst>
                <a:latin typeface="+mn-lt"/>
              </a:rPr>
              <a:t> </a:t>
            </a:r>
            <a:r>
              <a:rPr lang="ru-RU" sz="2000" b="1" dirty="0" err="1">
                <a:effectLst>
                  <a:outerShdw blurRad="38100" dist="38100" dir="2700000" algn="tl">
                    <a:srgbClr val="000000"/>
                  </a:outerShdw>
                </a:effectLst>
                <a:latin typeface="+mn-lt"/>
              </a:rPr>
              <a:t>дәлелдеді</a:t>
            </a:r>
            <a:r>
              <a:rPr lang="ru-RU" b="1" dirty="0">
                <a:effectLst>
                  <a:outerShdw blurRad="38100" dist="38100" dir="2700000" algn="tl">
                    <a:srgbClr val="000000"/>
                  </a:outerShdw>
                </a:effectLst>
                <a:latin typeface="+mn-lt"/>
              </a:rPr>
              <a:t>.</a:t>
            </a:r>
          </a:p>
        </p:txBody>
      </p:sp>
      <p:pic>
        <p:nvPicPr>
          <p:cNvPr id="32773" name="Picture 5">
            <a:extLst>
              <a:ext uri="{FF2B5EF4-FFF2-40B4-BE49-F238E27FC236}">
                <a16:creationId xmlns:a16="http://schemas.microsoft.com/office/drawing/2014/main" id="{9142117F-A02B-1CA1-471F-F495CE6AF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142" y="484981"/>
            <a:ext cx="309659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a:extLst>
              <a:ext uri="{FF2B5EF4-FFF2-40B4-BE49-F238E27FC236}">
                <a16:creationId xmlns:a16="http://schemas.microsoft.com/office/drawing/2014/main" id="{9DE6FE9A-40BA-6705-ABB9-59D35D167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109932"/>
            <a:ext cx="29527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DB23FF2F-7336-809C-F808-18DD7265A7F9}"/>
              </a:ext>
            </a:extLst>
          </p:cNvPr>
          <p:cNvSpPr>
            <a:spLocks noChangeArrowheads="1"/>
          </p:cNvSpPr>
          <p:nvPr/>
        </p:nvSpPr>
        <p:spPr bwMode="auto">
          <a:xfrm>
            <a:off x="4000500" y="2459038"/>
            <a:ext cx="2524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ru-RU" altLang="ru-RU" sz="1200">
                <a:solidFill>
                  <a:schemeClr val="tx1"/>
                </a:solidFill>
                <a:latin typeface="Times New Roman" panose="02020603050405020304" pitchFamily="18" charset="0"/>
                <a:cs typeface="Times New Roman" panose="02020603050405020304" pitchFamily="18" charset="0"/>
              </a:rPr>
              <a:t>а</a:t>
            </a:r>
            <a:endParaRPr lang="ru-RU" altLang="ru-RU" sz="2400">
              <a:solidFill>
                <a:schemeClr val="tx1"/>
              </a:solidFill>
              <a:latin typeface="Times New Roman" panose="02020603050405020304" pitchFamily="18" charset="0"/>
            </a:endParaRPr>
          </a:p>
        </p:txBody>
      </p:sp>
      <p:sp>
        <p:nvSpPr>
          <p:cNvPr id="34819" name="Rectangle 8">
            <a:extLst>
              <a:ext uri="{FF2B5EF4-FFF2-40B4-BE49-F238E27FC236}">
                <a16:creationId xmlns:a16="http://schemas.microsoft.com/office/drawing/2014/main" id="{647DA748-9D8C-9285-D4FD-6EC196113849}"/>
              </a:ext>
            </a:extLst>
          </p:cNvPr>
          <p:cNvSpPr>
            <a:spLocks noChangeArrowheads="1"/>
          </p:cNvSpPr>
          <p:nvPr/>
        </p:nvSpPr>
        <p:spPr bwMode="auto">
          <a:xfrm>
            <a:off x="4000500" y="41243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ru-RU" altLang="ru-RU" sz="1200">
                <a:solidFill>
                  <a:schemeClr val="tx1"/>
                </a:solidFill>
                <a:latin typeface="Times New Roman" panose="02020603050405020304" pitchFamily="18" charset="0"/>
                <a:cs typeface="Times New Roman" panose="02020603050405020304" pitchFamily="18" charset="0"/>
              </a:rPr>
              <a:t>я</a:t>
            </a:r>
            <a:r>
              <a:rPr lang="ru-RU" altLang="ru-RU" sz="600">
                <a:solidFill>
                  <a:schemeClr val="tx1"/>
                </a:solidFill>
                <a:latin typeface="Times New Roman" panose="02020603050405020304" pitchFamily="18" charset="0"/>
              </a:rPr>
              <a:t> </a:t>
            </a:r>
            <a:endParaRPr lang="ru-RU" altLang="ru-RU" sz="2400">
              <a:solidFill>
                <a:schemeClr val="tx1"/>
              </a:solidFill>
              <a:latin typeface="Times New Roman" panose="02020603050405020304" pitchFamily="18" charset="0"/>
            </a:endParaRPr>
          </a:p>
        </p:txBody>
      </p:sp>
      <p:sp>
        <p:nvSpPr>
          <p:cNvPr id="34820" name="Rectangle 12">
            <a:extLst>
              <a:ext uri="{FF2B5EF4-FFF2-40B4-BE49-F238E27FC236}">
                <a16:creationId xmlns:a16="http://schemas.microsoft.com/office/drawing/2014/main" id="{5ABA28AB-242B-4B4A-D069-F70B286D3F34}"/>
              </a:ext>
            </a:extLst>
          </p:cNvPr>
          <p:cNvSpPr>
            <a:spLocks noChangeArrowheads="1"/>
          </p:cNvSpPr>
          <p:nvPr/>
        </p:nvSpPr>
        <p:spPr bwMode="auto">
          <a:xfrm>
            <a:off x="323528" y="227013"/>
            <a:ext cx="882047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ru-RU" altLang="ru-RU" b="1" dirty="0">
                <a:solidFill>
                  <a:schemeClr val="bg1"/>
                </a:solidFill>
                <a:latin typeface="Arial" panose="020B0604020202020204" pitchFamily="34" charset="0"/>
              </a:rPr>
              <a:t>1892 ж. </a:t>
            </a:r>
            <a:r>
              <a:rPr lang="ru-RU" altLang="ru-RU" b="1" dirty="0" err="1">
                <a:solidFill>
                  <a:schemeClr val="bg1"/>
                </a:solidFill>
                <a:latin typeface="Arial" panose="020B0604020202020204" pitchFamily="34" charset="0"/>
              </a:rPr>
              <a:t>Ресей</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ғылым</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академисының</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отырысында</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Д.И.Ивановский</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темекінің</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теңбілді</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сырқатының</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қоздырушысы</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фильтреленетін</a:t>
            </a:r>
            <a:r>
              <a:rPr lang="ru-RU" altLang="ru-RU" b="1" dirty="0">
                <a:solidFill>
                  <a:schemeClr val="bg1"/>
                </a:solidFill>
                <a:latin typeface="Arial" panose="020B0604020202020204" pitchFamily="34" charset="0"/>
              </a:rPr>
              <a:t> вирус </a:t>
            </a:r>
            <a:r>
              <a:rPr lang="ru-RU" altLang="ru-RU" b="1" dirty="0" err="1">
                <a:solidFill>
                  <a:schemeClr val="bg1"/>
                </a:solidFill>
                <a:latin typeface="Arial" panose="020B0604020202020204" pitchFamily="34" charset="0"/>
              </a:rPr>
              <a:t>екендігін</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хабарлады</a:t>
            </a:r>
            <a:r>
              <a:rPr lang="ru-RU" altLang="ru-RU" b="1" dirty="0">
                <a:solidFill>
                  <a:schemeClr val="bg1"/>
                </a:solidFill>
                <a:latin typeface="Arial" panose="020B0604020202020204" pitchFamily="34" charset="0"/>
              </a:rPr>
              <a:t> . Бұл </a:t>
            </a:r>
            <a:r>
              <a:rPr lang="ru-RU" altLang="ru-RU" b="1" dirty="0" err="1">
                <a:solidFill>
                  <a:schemeClr val="bg1"/>
                </a:solidFill>
                <a:latin typeface="Arial" panose="020B0604020202020204" pitchFamily="34" charset="0"/>
              </a:rPr>
              <a:t>күнді</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вирусологияның</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туған</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күні</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деп</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Д.И.Ивановскийді</a:t>
            </a:r>
            <a:r>
              <a:rPr lang="ru-RU" altLang="ru-RU" b="1" dirty="0">
                <a:solidFill>
                  <a:schemeClr val="bg1"/>
                </a:solidFill>
                <a:latin typeface="Arial" panose="020B0604020202020204" pitchFamily="34" charset="0"/>
              </a:rPr>
              <a:t> – </a:t>
            </a:r>
            <a:r>
              <a:rPr lang="ru-RU" altLang="ru-RU" b="1" dirty="0" err="1">
                <a:solidFill>
                  <a:schemeClr val="bg1"/>
                </a:solidFill>
                <a:latin typeface="Arial" panose="020B0604020202020204" pitchFamily="34" charset="0"/>
              </a:rPr>
              <a:t>оның</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негізін</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қалаушы</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деп</a:t>
            </a:r>
            <a:r>
              <a:rPr lang="ru-RU" altLang="ru-RU" b="1" dirty="0">
                <a:solidFill>
                  <a:schemeClr val="bg1"/>
                </a:solidFill>
                <a:latin typeface="Arial" panose="020B0604020202020204" pitchFamily="34" charset="0"/>
              </a:rPr>
              <a:t> </a:t>
            </a:r>
            <a:r>
              <a:rPr lang="ru-RU" altLang="ru-RU" b="1" dirty="0" err="1">
                <a:solidFill>
                  <a:schemeClr val="bg1"/>
                </a:solidFill>
                <a:latin typeface="Arial" panose="020B0604020202020204" pitchFamily="34" charset="0"/>
              </a:rPr>
              <a:t>санауға</a:t>
            </a:r>
            <a:r>
              <a:rPr lang="ru-RU" altLang="ru-RU" b="1" dirty="0">
                <a:solidFill>
                  <a:schemeClr val="bg1"/>
                </a:solidFill>
                <a:latin typeface="Arial" panose="020B0604020202020204" pitchFamily="34" charset="0"/>
              </a:rPr>
              <a:t> болады. </a:t>
            </a:r>
          </a:p>
        </p:txBody>
      </p:sp>
      <p:sp>
        <p:nvSpPr>
          <p:cNvPr id="190477" name="Rectangle 13">
            <a:extLst>
              <a:ext uri="{FF2B5EF4-FFF2-40B4-BE49-F238E27FC236}">
                <a16:creationId xmlns:a16="http://schemas.microsoft.com/office/drawing/2014/main" id="{E8DC2860-146D-42BE-B6CB-47B50CEDDE67}"/>
              </a:ext>
            </a:extLst>
          </p:cNvPr>
          <p:cNvSpPr>
            <a:spLocks noChangeArrowheads="1"/>
          </p:cNvSpPr>
          <p:nvPr/>
        </p:nvSpPr>
        <p:spPr bwMode="auto">
          <a:xfrm>
            <a:off x="-1692275" y="6237288"/>
            <a:ext cx="7288213" cy="457200"/>
          </a:xfrm>
          <a:prstGeom prst="rect">
            <a:avLst/>
          </a:prstGeom>
          <a:noFill/>
          <a:ln w="9525">
            <a:noFill/>
            <a:miter lim="800000"/>
            <a:headEnd/>
            <a:tailEnd/>
          </a:ln>
          <a:effectLst/>
        </p:spPr>
        <p:txBody>
          <a:bodyPr>
            <a:spAutoFit/>
          </a:bodyPr>
          <a:lstStyle/>
          <a:p>
            <a:pPr lvl="4" eaLnBrk="1" fontAlgn="auto" hangingPunct="1">
              <a:spcBef>
                <a:spcPct val="20000"/>
              </a:spcBef>
              <a:spcAft>
                <a:spcPts val="0"/>
              </a:spcAft>
              <a:buClr>
                <a:schemeClr val="folHlink"/>
              </a:buClr>
              <a:buSzPct val="90000"/>
              <a:buFont typeface="Wingdings" pitchFamily="2" charset="2"/>
              <a:buNone/>
              <a:defRPr/>
            </a:pPr>
            <a:r>
              <a:rPr lang="ru-RU" sz="2400" b="1">
                <a:solidFill>
                  <a:srgbClr val="FFFF00"/>
                </a:solidFill>
                <a:effectLst>
                  <a:outerShdw blurRad="38100" dist="38100" dir="2700000" algn="tl">
                    <a:srgbClr val="000000"/>
                  </a:outerShdw>
                </a:effectLst>
                <a:latin typeface="+mn-lt"/>
              </a:rPr>
              <a:t>Д. И. Ивановский (1863—1920)</a:t>
            </a:r>
          </a:p>
        </p:txBody>
      </p:sp>
      <p:pic>
        <p:nvPicPr>
          <p:cNvPr id="34822" name="Picture 16">
            <a:extLst>
              <a:ext uri="{FF2B5EF4-FFF2-40B4-BE49-F238E27FC236}">
                <a16:creationId xmlns:a16="http://schemas.microsoft.com/office/drawing/2014/main" id="{C38ADD56-FF1F-62D1-E96F-38B39D0C1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357563"/>
            <a:ext cx="36814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7">
            <a:extLst>
              <a:ext uri="{FF2B5EF4-FFF2-40B4-BE49-F238E27FC236}">
                <a16:creationId xmlns:a16="http://schemas.microsoft.com/office/drawing/2014/main" id="{21411C55-AB3C-BA6B-AA34-DB6C376C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628775"/>
            <a:ext cx="36734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8">
            <a:extLst>
              <a:ext uri="{FF2B5EF4-FFF2-40B4-BE49-F238E27FC236}">
                <a16:creationId xmlns:a16="http://schemas.microsoft.com/office/drawing/2014/main" id="{59486ABF-B5BD-4754-BD15-A4F9F4583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628775"/>
            <a:ext cx="345598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74EC22B-C14F-E8B4-E557-52C2B2E7A375}"/>
              </a:ext>
            </a:extLst>
          </p:cNvPr>
          <p:cNvSpPr>
            <a:spLocks noGrp="1" noChangeArrowheads="1"/>
          </p:cNvSpPr>
          <p:nvPr>
            <p:ph type="title"/>
          </p:nvPr>
        </p:nvSpPr>
        <p:spPr>
          <a:xfrm>
            <a:off x="457200" y="277813"/>
            <a:ext cx="8229600" cy="487362"/>
          </a:xfrm>
        </p:spPr>
        <p:txBody>
          <a:bodyPr/>
          <a:lstStyle/>
          <a:p>
            <a:pPr eaLnBrk="1" hangingPunct="1"/>
            <a:r>
              <a:rPr lang="ru-RU" altLang="ru-RU" sz="2400" b="1">
                <a:solidFill>
                  <a:srgbClr val="FF0000"/>
                </a:solidFill>
              </a:rPr>
              <a:t>АНТИБИОТИКТЕРДІҢ АШЫЛУЫ</a:t>
            </a:r>
          </a:p>
        </p:txBody>
      </p:sp>
      <p:sp>
        <p:nvSpPr>
          <p:cNvPr id="35843" name="Rectangle 3">
            <a:extLst>
              <a:ext uri="{FF2B5EF4-FFF2-40B4-BE49-F238E27FC236}">
                <a16:creationId xmlns:a16="http://schemas.microsoft.com/office/drawing/2014/main" id="{B5BB139B-A801-4E34-5CF4-9550813B6E7D}"/>
              </a:ext>
            </a:extLst>
          </p:cNvPr>
          <p:cNvSpPr>
            <a:spLocks noGrp="1" noChangeArrowheads="1"/>
          </p:cNvSpPr>
          <p:nvPr>
            <p:ph idx="1"/>
          </p:nvPr>
        </p:nvSpPr>
        <p:spPr>
          <a:xfrm>
            <a:off x="179388" y="620713"/>
            <a:ext cx="8785225" cy="1565275"/>
          </a:xfrm>
        </p:spPr>
        <p:txBody>
          <a:bodyPr/>
          <a:lstStyle/>
          <a:p>
            <a:pPr eaLnBrk="1" hangingPunct="1">
              <a:buFont typeface="Wingdings" panose="05000000000000000000" pitchFamily="2" charset="2"/>
              <a:buNone/>
            </a:pPr>
            <a:r>
              <a:rPr lang="ru-RU" altLang="ru-RU" b="1" dirty="0"/>
              <a:t>     А. Флеминг 1928 ж. </a:t>
            </a:r>
            <a:r>
              <a:rPr lang="ru-RU" altLang="ru-RU" b="1" dirty="0" err="1"/>
              <a:t>шыныаяқтардағы</a:t>
            </a:r>
            <a:r>
              <a:rPr lang="ru-RU" altLang="ru-RU" b="1" dirty="0"/>
              <a:t> стафилококк </a:t>
            </a:r>
            <a:r>
              <a:rPr lang="ru-RU" altLang="ru-RU" b="1" dirty="0" err="1"/>
              <a:t>лизисінің</a:t>
            </a:r>
            <a:r>
              <a:rPr lang="ru-RU" altLang="ru-RU" b="1" dirty="0"/>
              <a:t> </a:t>
            </a:r>
            <a:r>
              <a:rPr lang="ru-RU" altLang="ru-RU" b="1" dirty="0" err="1"/>
              <a:t>аумағынан</a:t>
            </a:r>
            <a:r>
              <a:rPr lang="ru-RU" altLang="ru-RU" b="1" dirty="0"/>
              <a:t>, </a:t>
            </a:r>
            <a:r>
              <a:rPr lang="ru-RU" altLang="ru-RU" b="1" dirty="0" err="1"/>
              <a:t>кездейсоқ</a:t>
            </a:r>
            <a:r>
              <a:rPr lang="ru-RU" altLang="ru-RU" b="1" dirty="0"/>
              <a:t> </a:t>
            </a:r>
            <a:r>
              <a:rPr lang="ru-RU" altLang="ru-RU" b="1" dirty="0" err="1"/>
              <a:t>түрде</a:t>
            </a:r>
            <a:r>
              <a:rPr lang="ru-RU" altLang="ru-RU" b="1" dirty="0"/>
              <a:t> </a:t>
            </a:r>
            <a:r>
              <a:rPr lang="ru-RU" altLang="ru-RU" b="1" dirty="0" err="1"/>
              <a:t>жасыл</a:t>
            </a:r>
            <a:r>
              <a:rPr lang="ru-RU" altLang="ru-RU" b="1" dirty="0"/>
              <a:t> </a:t>
            </a:r>
            <a:r>
              <a:rPr lang="ru-RU" altLang="ru-RU" b="1" dirty="0" err="1"/>
              <a:t>зең</a:t>
            </a:r>
            <a:r>
              <a:rPr lang="ru-RU" altLang="ru-RU" b="1" dirty="0"/>
              <a:t> </a:t>
            </a:r>
            <a:r>
              <a:rPr lang="ru-RU" altLang="ru-RU" b="1" dirty="0" err="1"/>
              <a:t>өскендерін</a:t>
            </a:r>
            <a:r>
              <a:rPr lang="ru-RU" altLang="ru-RU" b="1" dirty="0"/>
              <a:t> </a:t>
            </a:r>
            <a:r>
              <a:rPr lang="ru-RU" altLang="ru-RU" b="1" dirty="0" err="1"/>
              <a:t>байқады</a:t>
            </a:r>
            <a:r>
              <a:rPr lang="ru-RU" altLang="ru-RU" b="1" dirty="0"/>
              <a:t>.. </a:t>
            </a:r>
            <a:r>
              <a:rPr lang="ru-RU" altLang="ru-RU" b="1" dirty="0" err="1"/>
              <a:t>Зеңнің</a:t>
            </a:r>
            <a:r>
              <a:rPr lang="ru-RU" altLang="ru-RU" b="1" dirty="0"/>
              <a:t> </a:t>
            </a:r>
            <a:r>
              <a:rPr lang="ru-RU" altLang="ru-RU" b="1" dirty="0" err="1"/>
              <a:t>бөліп</a:t>
            </a:r>
            <a:r>
              <a:rPr lang="ru-RU" altLang="ru-RU" b="1" dirty="0"/>
              <a:t> </a:t>
            </a:r>
            <a:r>
              <a:rPr lang="ru-RU" altLang="ru-RU" b="1" dirty="0" err="1"/>
              <a:t>алынған</a:t>
            </a:r>
            <a:r>
              <a:rPr lang="ru-RU" altLang="ru-RU" b="1" dirty="0"/>
              <a:t> </a:t>
            </a:r>
            <a:r>
              <a:rPr lang="ru-RU" altLang="ru-RU" b="1" dirty="0" err="1"/>
              <a:t>штамы</a:t>
            </a:r>
            <a:r>
              <a:rPr lang="ru-RU" altLang="ru-RU" b="1" dirty="0"/>
              <a:t> </a:t>
            </a:r>
            <a:r>
              <a:rPr lang="ru-RU" altLang="ru-RU" b="1" dirty="0" err="1"/>
              <a:t>басқа</a:t>
            </a:r>
            <a:r>
              <a:rPr lang="ru-RU" altLang="ru-RU" b="1" dirty="0"/>
              <a:t> </a:t>
            </a:r>
            <a:r>
              <a:rPr lang="ru-RU" altLang="ru-RU" b="1" dirty="0" err="1"/>
              <a:t>микробтарға</a:t>
            </a:r>
            <a:r>
              <a:rPr lang="ru-RU" altLang="ru-RU" b="1" dirty="0"/>
              <a:t> </a:t>
            </a:r>
            <a:r>
              <a:rPr lang="ru-RU" altLang="ru-RU" b="1" dirty="0" err="1"/>
              <a:t>жоятын</a:t>
            </a:r>
            <a:r>
              <a:rPr lang="ru-RU" altLang="ru-RU" b="1" dirty="0"/>
              <a:t> </a:t>
            </a:r>
            <a:r>
              <a:rPr lang="ru-RU" altLang="ru-RU" b="1" dirty="0" err="1"/>
              <a:t>әсер</a:t>
            </a:r>
            <a:r>
              <a:rPr lang="ru-RU" altLang="ru-RU" b="1" dirty="0"/>
              <a:t> </a:t>
            </a:r>
            <a:r>
              <a:rPr lang="ru-RU" altLang="ru-RU" b="1" dirty="0" err="1"/>
              <a:t>етті</a:t>
            </a:r>
            <a:r>
              <a:rPr lang="ru-RU" altLang="ru-RU" b="1" dirty="0"/>
              <a:t>.</a:t>
            </a:r>
          </a:p>
        </p:txBody>
      </p:sp>
      <p:sp>
        <p:nvSpPr>
          <p:cNvPr id="239623" name="Rectangle 7">
            <a:extLst>
              <a:ext uri="{FF2B5EF4-FFF2-40B4-BE49-F238E27FC236}">
                <a16:creationId xmlns:a16="http://schemas.microsoft.com/office/drawing/2014/main" id="{9C276138-1E35-B856-9541-79666F835E8A}"/>
              </a:ext>
            </a:extLst>
          </p:cNvPr>
          <p:cNvSpPr>
            <a:spLocks noChangeArrowheads="1"/>
          </p:cNvSpPr>
          <p:nvPr/>
        </p:nvSpPr>
        <p:spPr bwMode="auto">
          <a:xfrm>
            <a:off x="-477381" y="6015087"/>
            <a:ext cx="5841544" cy="769441"/>
          </a:xfrm>
          <a:prstGeom prst="rect">
            <a:avLst/>
          </a:prstGeom>
          <a:noFill/>
          <a:ln w="9525">
            <a:noFill/>
            <a:miter lim="800000"/>
            <a:headEnd/>
            <a:tailEnd/>
          </a:ln>
          <a:effectLst/>
        </p:spPr>
        <p:txBody>
          <a:bodyPr wrap="square">
            <a:spAutoFit/>
          </a:bodyPr>
          <a:lstStyle/>
          <a:p>
            <a:pPr lvl="4" eaLnBrk="1" fontAlgn="auto" hangingPunct="1">
              <a:spcBef>
                <a:spcPct val="20000"/>
              </a:spcBef>
              <a:spcAft>
                <a:spcPts val="0"/>
              </a:spcAft>
              <a:buClr>
                <a:schemeClr val="folHlink"/>
              </a:buClr>
              <a:buSzPct val="90000"/>
              <a:buFont typeface="Wingdings" pitchFamily="2" charset="2"/>
              <a:buNone/>
              <a:defRPr/>
            </a:pPr>
            <a:r>
              <a:rPr lang="ru-RU" sz="2400" b="1" dirty="0">
                <a:solidFill>
                  <a:srgbClr val="FFFF00"/>
                </a:solidFill>
                <a:effectLst>
                  <a:outerShdw blurRad="38100" dist="38100" dir="2700000" algn="tl">
                    <a:srgbClr val="000000"/>
                  </a:outerShdw>
                </a:effectLst>
                <a:latin typeface="+mn-lt"/>
              </a:rPr>
              <a:t>А.Флеминг (1881 – 1955)</a:t>
            </a:r>
            <a:r>
              <a:rPr lang="ru-RU" sz="2000" b="1" dirty="0">
                <a:solidFill>
                  <a:srgbClr val="FFFF00"/>
                </a:solidFill>
                <a:effectLst>
                  <a:outerShdw blurRad="38100" dist="38100" dir="2700000" algn="tl">
                    <a:srgbClr val="000000"/>
                  </a:outerShdw>
                </a:effectLst>
                <a:latin typeface="+mn-lt"/>
              </a:rPr>
              <a:t> </a:t>
            </a:r>
            <a:r>
              <a:rPr lang="ru-RU" sz="2000" b="1" dirty="0" err="1">
                <a:latin typeface="+mn-lt"/>
              </a:rPr>
              <a:t>ағылшын бактериологы</a:t>
            </a:r>
            <a:r>
              <a:rPr lang="ru-RU" sz="2000" b="1" dirty="0">
                <a:latin typeface="+mn-lt"/>
              </a:rPr>
              <a:t>.</a:t>
            </a:r>
          </a:p>
        </p:txBody>
      </p:sp>
      <p:pic>
        <p:nvPicPr>
          <p:cNvPr id="35845" name="Picture 8">
            <a:extLst>
              <a:ext uri="{FF2B5EF4-FFF2-40B4-BE49-F238E27FC236}">
                <a16:creationId xmlns:a16="http://schemas.microsoft.com/office/drawing/2014/main" id="{3A19E543-5F90-61AD-C9C9-56460109A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54" y="2003702"/>
            <a:ext cx="3582430" cy="405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9">
            <a:extLst>
              <a:ext uri="{FF2B5EF4-FFF2-40B4-BE49-F238E27FC236}">
                <a16:creationId xmlns:a16="http://schemas.microsoft.com/office/drawing/2014/main" id="{2B32351D-C662-FF3A-B15E-8528AC192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350" y="1757823"/>
            <a:ext cx="41402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0">
            <a:extLst>
              <a:ext uri="{FF2B5EF4-FFF2-40B4-BE49-F238E27FC236}">
                <a16:creationId xmlns:a16="http://schemas.microsoft.com/office/drawing/2014/main" id="{05238C89-7831-0272-E908-14557C20F7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532887"/>
            <a:ext cx="30861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7" name="Rectangle 11">
            <a:extLst>
              <a:ext uri="{FF2B5EF4-FFF2-40B4-BE49-F238E27FC236}">
                <a16:creationId xmlns:a16="http://schemas.microsoft.com/office/drawing/2014/main" id="{4F1C62BE-6C22-E4CB-8CFB-99EFD36076B6}"/>
              </a:ext>
            </a:extLst>
          </p:cNvPr>
          <p:cNvSpPr>
            <a:spLocks noChangeArrowheads="1"/>
          </p:cNvSpPr>
          <p:nvPr/>
        </p:nvSpPr>
        <p:spPr bwMode="auto">
          <a:xfrm>
            <a:off x="5364163" y="5949950"/>
            <a:ext cx="3779837" cy="311150"/>
          </a:xfrm>
          <a:prstGeom prst="rect">
            <a:avLst/>
          </a:prstGeom>
          <a:noFill/>
          <a:ln w="9525">
            <a:noFill/>
            <a:miter lim="800000"/>
            <a:headEnd/>
            <a:tailEnd/>
          </a:ln>
          <a:effectLst/>
        </p:spPr>
        <p:txBody>
          <a:bodyPr>
            <a:spAutoFit/>
          </a:bodyPr>
          <a:lstStyle/>
          <a:p>
            <a:pPr lvl="4" eaLnBrk="1" fontAlgn="auto" hangingPunct="1">
              <a:lnSpc>
                <a:spcPct val="80000"/>
              </a:lnSpc>
              <a:spcBef>
                <a:spcPct val="20000"/>
              </a:spcBef>
              <a:spcAft>
                <a:spcPts val="0"/>
              </a:spcAft>
              <a:buClr>
                <a:schemeClr val="folHlink"/>
              </a:buClr>
              <a:buSzPct val="90000"/>
              <a:buFont typeface="Wingdings" pitchFamily="2" charset="2"/>
              <a:buNone/>
              <a:defRPr/>
            </a:pPr>
            <a:r>
              <a:rPr lang="ru-RU" b="1">
                <a:solidFill>
                  <a:schemeClr val="bg2"/>
                </a:solidFill>
                <a:effectLst>
                  <a:outerShdw blurRad="38100" dist="38100" dir="2700000" algn="tl">
                    <a:srgbClr val="000000"/>
                  </a:outerShdw>
                </a:effectLst>
                <a:latin typeface="+mn-lt"/>
              </a:rPr>
              <a:t>Рenicillium</a:t>
            </a:r>
            <a:r>
              <a:rPr lang="ru-RU">
                <a:solidFill>
                  <a:schemeClr val="bg2"/>
                </a:solidFill>
                <a:latin typeface="+mn-lt"/>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Объект 2"/>
          <p:cNvSpPr>
            <a:spLocks noGrp="1"/>
          </p:cNvSpPr>
          <p:nvPr>
            <p:ph idx="1"/>
          </p:nvPr>
        </p:nvSpPr>
        <p:spPr>
          <a:xfrm>
            <a:off x="513158" y="692696"/>
            <a:ext cx="8235306" cy="5328592"/>
          </a:xfrm>
          <a:solidFill>
            <a:schemeClr val="tx2"/>
          </a:solidFill>
          <a:ln>
            <a:solidFill>
              <a:schemeClr val="tx2"/>
            </a:solidFill>
          </a:ln>
        </p:spPr>
        <p:style>
          <a:lnRef idx="3">
            <a:schemeClr val="lt1"/>
          </a:lnRef>
          <a:fillRef idx="1">
            <a:schemeClr val="accent3"/>
          </a:fillRef>
          <a:effectRef idx="1">
            <a:schemeClr val="accent3"/>
          </a:effectRef>
          <a:fontRef idx="minor">
            <a:schemeClr val="lt1"/>
          </a:fontRef>
        </p:style>
        <p:txBody>
          <a:bodyPr>
            <a:normAutofit/>
          </a:bodyPr>
          <a:lstStyle/>
          <a:p>
            <a:pPr marL="0" indent="0">
              <a:lnSpc>
                <a:spcPct val="90000"/>
              </a:lnSpc>
              <a:buNone/>
            </a:pPr>
            <a:r>
              <a:rPr lang="ru-RU" sz="1400" b="1" dirty="0">
                <a:solidFill>
                  <a:schemeClr val="tx1"/>
                </a:solidFill>
              </a:rPr>
              <a:t> </a:t>
            </a:r>
            <a:r>
              <a:rPr lang="ru-RU" sz="1800" b="1" dirty="0" err="1">
                <a:solidFill>
                  <a:schemeClr val="tx1"/>
                </a:solidFill>
                <a:highlight>
                  <a:srgbClr val="FFFF00"/>
                </a:highlight>
              </a:rPr>
              <a:t>тірі</a:t>
            </a:r>
            <a:r>
              <a:rPr lang="ru-RU" sz="1800" b="1" dirty="0">
                <a:solidFill>
                  <a:schemeClr val="tx1"/>
                </a:solidFill>
                <a:highlight>
                  <a:srgbClr val="FFFF00"/>
                </a:highlight>
              </a:rPr>
              <a:t> </a:t>
            </a:r>
            <a:r>
              <a:rPr lang="ru-RU" sz="1800" b="1" dirty="0" err="1">
                <a:solidFill>
                  <a:schemeClr val="tx1"/>
                </a:solidFill>
                <a:highlight>
                  <a:srgbClr val="FFFF00"/>
                </a:highlight>
              </a:rPr>
              <a:t>тіршілік</a:t>
            </a:r>
            <a:r>
              <a:rPr lang="ru-RU" sz="1800" b="1" dirty="0">
                <a:solidFill>
                  <a:schemeClr val="tx1"/>
                </a:solidFill>
                <a:highlight>
                  <a:srgbClr val="FFFF00"/>
                </a:highlight>
              </a:rPr>
              <a:t> </a:t>
            </a:r>
            <a:r>
              <a:rPr lang="ru-RU" sz="1800" b="1" dirty="0" err="1">
                <a:solidFill>
                  <a:schemeClr val="tx1"/>
                </a:solidFill>
                <a:highlight>
                  <a:srgbClr val="FFFF00"/>
                </a:highlight>
              </a:rPr>
              <a:t>иелері</a:t>
            </a:r>
            <a:endParaRPr lang="ru-RU" sz="1800" b="1" dirty="0">
              <a:solidFill>
                <a:schemeClr val="tx1"/>
              </a:solidFill>
              <a:highlight>
                <a:srgbClr val="FFFF00"/>
              </a:highlight>
            </a:endParaRPr>
          </a:p>
          <a:p>
            <a:pPr marL="0" indent="0">
              <a:lnSpc>
                <a:spcPct val="90000"/>
              </a:lnSpc>
              <a:buNone/>
            </a:pPr>
            <a:endParaRPr lang="ru-RU" sz="1800" b="1" dirty="0">
              <a:solidFill>
                <a:schemeClr val="tx1"/>
              </a:solidFill>
              <a:highlight>
                <a:srgbClr val="FFFF00"/>
              </a:highlight>
            </a:endParaRPr>
          </a:p>
          <a:p>
            <a:pPr marL="0" indent="0">
              <a:lnSpc>
                <a:spcPct val="90000"/>
              </a:lnSpc>
              <a:buNone/>
            </a:pPr>
            <a:r>
              <a:rPr lang="ru-RU" sz="1800" b="1" dirty="0">
                <a:solidFill>
                  <a:schemeClr val="tx1"/>
                </a:solidFill>
                <a:highlight>
                  <a:srgbClr val="FFFF00"/>
                </a:highlight>
              </a:rPr>
              <a:t> </a:t>
            </a:r>
            <a:r>
              <a:rPr lang="ru-RU" sz="1800" b="1" dirty="0" err="1">
                <a:solidFill>
                  <a:schemeClr val="tx1"/>
                </a:solidFill>
                <a:highlight>
                  <a:srgbClr val="FFFF00"/>
                </a:highlight>
              </a:rPr>
              <a:t>макроәлем</a:t>
            </a:r>
            <a:r>
              <a:rPr lang="ru-RU" sz="1800" b="1" dirty="0">
                <a:solidFill>
                  <a:schemeClr val="tx1"/>
                </a:solidFill>
                <a:highlight>
                  <a:srgbClr val="FFFF00"/>
                </a:highlight>
              </a:rPr>
              <a:t>                                                   </a:t>
            </a:r>
            <a:r>
              <a:rPr lang="ru-RU" sz="1800" b="1" dirty="0" err="1">
                <a:solidFill>
                  <a:schemeClr val="tx1"/>
                </a:solidFill>
                <a:highlight>
                  <a:srgbClr val="FFFF00"/>
                </a:highlight>
              </a:rPr>
              <a:t>микроәлем</a:t>
            </a:r>
            <a:endParaRPr lang="ru-RU" sz="1800" dirty="0">
              <a:solidFill>
                <a:schemeClr val="tx1"/>
              </a:solidFill>
              <a:highlight>
                <a:srgbClr val="FFFF00"/>
              </a:highlight>
            </a:endParaRPr>
          </a:p>
          <a:p>
            <a:pPr marL="0" indent="0">
              <a:lnSpc>
                <a:spcPct val="90000"/>
              </a:lnSpc>
              <a:buNone/>
            </a:pPr>
            <a:r>
              <a:rPr lang="ru-RU" sz="1800" b="1" dirty="0">
                <a:solidFill>
                  <a:schemeClr val="tx1"/>
                </a:solidFill>
                <a:highlight>
                  <a:srgbClr val="FFFF00"/>
                </a:highlight>
              </a:rPr>
              <a:t>(</a:t>
            </a:r>
            <a:r>
              <a:rPr lang="ru-RU" sz="1800" b="1" dirty="0" err="1">
                <a:solidFill>
                  <a:schemeClr val="tx1"/>
                </a:solidFill>
                <a:highlight>
                  <a:srgbClr val="FFFF00"/>
                </a:highlight>
              </a:rPr>
              <a:t>өсімдіктер</a:t>
            </a:r>
            <a:r>
              <a:rPr lang="ru-RU" sz="1800" b="1" dirty="0">
                <a:solidFill>
                  <a:schemeClr val="tx1"/>
                </a:solidFill>
                <a:highlight>
                  <a:srgbClr val="FFFF00"/>
                </a:highlight>
              </a:rPr>
              <a:t>, </a:t>
            </a:r>
            <a:r>
              <a:rPr lang="ru-RU" sz="1800" b="1" dirty="0" err="1">
                <a:solidFill>
                  <a:schemeClr val="tx1"/>
                </a:solidFill>
                <a:highlight>
                  <a:srgbClr val="FFFF00"/>
                </a:highlight>
              </a:rPr>
              <a:t>жануарлар</a:t>
            </a:r>
            <a:r>
              <a:rPr lang="ru-RU" sz="1800" b="1" dirty="0">
                <a:solidFill>
                  <a:schemeClr val="tx1"/>
                </a:solidFill>
                <a:highlight>
                  <a:srgbClr val="FFFF00"/>
                </a:highlight>
              </a:rPr>
              <a:t>,                               ( </a:t>
            </a:r>
            <a:r>
              <a:rPr lang="ru-RU" sz="1800" b="1" dirty="0" err="1">
                <a:solidFill>
                  <a:schemeClr val="tx1"/>
                </a:solidFill>
                <a:highlight>
                  <a:srgbClr val="FFFF00"/>
                </a:highlight>
              </a:rPr>
              <a:t>вирустар</a:t>
            </a:r>
            <a:endParaRPr lang="ru-RU" sz="1800" b="1" dirty="0">
              <a:solidFill>
                <a:schemeClr val="tx1"/>
              </a:solidFill>
              <a:highlight>
                <a:srgbClr val="FFFF00"/>
              </a:highlight>
            </a:endParaRPr>
          </a:p>
          <a:p>
            <a:pPr marL="0" indent="0">
              <a:lnSpc>
                <a:spcPct val="90000"/>
              </a:lnSpc>
              <a:buNone/>
            </a:pPr>
            <a:r>
              <a:rPr lang="kk-KZ" sz="1800" b="1" dirty="0">
                <a:solidFill>
                  <a:schemeClr val="tx1"/>
                </a:solidFill>
                <a:highlight>
                  <a:srgbClr val="FFFF00"/>
                </a:highlight>
              </a:rPr>
              <a:t>                                                                            </a:t>
            </a:r>
            <a:r>
              <a:rPr lang="ru-RU" sz="1800" b="1" dirty="0">
                <a:solidFill>
                  <a:schemeClr val="tx1"/>
                </a:solidFill>
                <a:highlight>
                  <a:srgbClr val="FFFF00"/>
                </a:highlight>
              </a:rPr>
              <a:t>10мкм </a:t>
            </a:r>
            <a:r>
              <a:rPr lang="ru-RU" sz="1800" b="1" dirty="0" err="1">
                <a:solidFill>
                  <a:schemeClr val="tx1"/>
                </a:solidFill>
                <a:highlight>
                  <a:srgbClr val="FFFF00"/>
                </a:highlight>
              </a:rPr>
              <a:t>дейін</a:t>
            </a:r>
            <a:endParaRPr lang="ru-RU" sz="1800" b="1" dirty="0">
              <a:solidFill>
                <a:schemeClr val="tx1"/>
              </a:solidFill>
              <a:highlight>
                <a:srgbClr val="FFFF00"/>
              </a:highlight>
            </a:endParaRPr>
          </a:p>
          <a:p>
            <a:pPr marL="0" indent="0">
              <a:lnSpc>
                <a:spcPct val="90000"/>
              </a:lnSpc>
              <a:buNone/>
            </a:pPr>
            <a:r>
              <a:rPr lang="ru-RU" sz="1800" b="1" dirty="0" err="1">
                <a:solidFill>
                  <a:schemeClr val="tx1"/>
                </a:solidFill>
                <a:highlight>
                  <a:srgbClr val="FFFF00"/>
                </a:highlight>
              </a:rPr>
              <a:t>жәндіктер</a:t>
            </a:r>
            <a:r>
              <a:rPr lang="ru-RU" sz="1800" b="1" dirty="0">
                <a:solidFill>
                  <a:schemeClr val="tx1"/>
                </a:solidFill>
                <a:highlight>
                  <a:srgbClr val="FFFF00"/>
                </a:highlight>
              </a:rPr>
              <a:t>, адам </a:t>
            </a:r>
            <a:r>
              <a:rPr lang="ru-RU" sz="1800" b="1" dirty="0" err="1">
                <a:solidFill>
                  <a:schemeClr val="tx1"/>
                </a:solidFill>
                <a:highlight>
                  <a:srgbClr val="FFFF00"/>
                </a:highlight>
              </a:rPr>
              <a:t>және</a:t>
            </a:r>
            <a:r>
              <a:rPr lang="ru-RU" sz="1800" b="1" dirty="0">
                <a:solidFill>
                  <a:schemeClr val="tx1"/>
                </a:solidFill>
                <a:highlight>
                  <a:srgbClr val="FFFF00"/>
                </a:highlight>
              </a:rPr>
              <a:t> </a:t>
            </a:r>
            <a:r>
              <a:rPr lang="ru-RU" sz="1800" b="1" dirty="0" err="1">
                <a:solidFill>
                  <a:schemeClr val="tx1"/>
                </a:solidFill>
                <a:highlight>
                  <a:srgbClr val="FFFF00"/>
                </a:highlight>
              </a:rPr>
              <a:t>т.б</a:t>
            </a:r>
            <a:r>
              <a:rPr lang="ru-RU" sz="1800" b="1" dirty="0">
                <a:solidFill>
                  <a:schemeClr val="tx1"/>
                </a:solidFill>
                <a:highlight>
                  <a:srgbClr val="FFFF00"/>
                </a:highlight>
              </a:rPr>
              <a:t>.)                      </a:t>
            </a:r>
            <a:r>
              <a:rPr lang="ru-RU" sz="1800" b="1" dirty="0" err="1">
                <a:solidFill>
                  <a:schemeClr val="tx1"/>
                </a:solidFill>
                <a:highlight>
                  <a:srgbClr val="FFFF00"/>
                </a:highlight>
              </a:rPr>
              <a:t>бактериялар</a:t>
            </a:r>
            <a:r>
              <a:rPr lang="ru-RU" sz="1800" b="1" dirty="0">
                <a:solidFill>
                  <a:schemeClr val="tx1"/>
                </a:solidFill>
                <a:highlight>
                  <a:srgbClr val="FFFF00"/>
                </a:highlight>
              </a:rPr>
              <a:t>,                               </a:t>
            </a:r>
          </a:p>
          <a:p>
            <a:pPr marL="0" indent="0">
              <a:lnSpc>
                <a:spcPct val="90000"/>
              </a:lnSpc>
              <a:buNone/>
            </a:pPr>
            <a:r>
              <a:rPr lang="ru-RU" sz="1800" b="1" dirty="0">
                <a:solidFill>
                  <a:schemeClr val="tx1"/>
                </a:solidFill>
                <a:highlight>
                  <a:srgbClr val="FFFF00"/>
                </a:highlight>
              </a:rPr>
              <a:t>                                                                          </a:t>
            </a:r>
            <a:r>
              <a:rPr lang="ru-RU" sz="1800" b="1" dirty="0" err="1">
                <a:solidFill>
                  <a:schemeClr val="tx1"/>
                </a:solidFill>
                <a:highlight>
                  <a:srgbClr val="FFFF00"/>
                </a:highlight>
              </a:rPr>
              <a:t>саңырауқұлақтар</a:t>
            </a:r>
            <a:r>
              <a:rPr lang="ru-RU" sz="1800" b="1" dirty="0">
                <a:solidFill>
                  <a:schemeClr val="tx1"/>
                </a:solidFill>
                <a:highlight>
                  <a:srgbClr val="FFFF00"/>
                </a:highlight>
              </a:rPr>
              <a:t>, </a:t>
            </a:r>
          </a:p>
          <a:p>
            <a:pPr marL="0" indent="0">
              <a:lnSpc>
                <a:spcPct val="90000"/>
              </a:lnSpc>
              <a:buNone/>
            </a:pPr>
            <a:r>
              <a:rPr lang="kk-KZ" sz="1800" b="1" dirty="0">
                <a:solidFill>
                  <a:schemeClr val="tx1"/>
                </a:solidFill>
                <a:highlight>
                  <a:srgbClr val="FFFF00"/>
                </a:highlight>
              </a:rPr>
              <a:t>                                                                           </a:t>
            </a:r>
            <a:r>
              <a:rPr lang="ru-RU" sz="1800" b="1" dirty="0" err="1">
                <a:solidFill>
                  <a:schemeClr val="tx1"/>
                </a:solidFill>
                <a:highlight>
                  <a:srgbClr val="FFFF00"/>
                </a:highlight>
              </a:rPr>
              <a:t>қарапайымдар</a:t>
            </a:r>
            <a:endParaRPr lang="ru-RU" sz="1800" b="1" dirty="0">
              <a:solidFill>
                <a:schemeClr val="tx1"/>
              </a:solidFill>
              <a:highlight>
                <a:srgbClr val="FFFF00"/>
              </a:highlight>
            </a:endParaRPr>
          </a:p>
          <a:p>
            <a:pPr marL="0" indent="0">
              <a:lnSpc>
                <a:spcPct val="90000"/>
              </a:lnSpc>
              <a:buNone/>
            </a:pPr>
            <a:endParaRPr lang="ru-RU" sz="1800" b="1" dirty="0">
              <a:solidFill>
                <a:schemeClr val="tx1"/>
              </a:solidFill>
              <a:highlight>
                <a:srgbClr val="FFFF00"/>
              </a:highlight>
            </a:endParaRPr>
          </a:p>
          <a:p>
            <a:pPr marL="0" indent="0">
              <a:lnSpc>
                <a:spcPct val="90000"/>
              </a:lnSpc>
              <a:buNone/>
            </a:pPr>
            <a:r>
              <a:rPr lang="ru-RU" sz="1800" dirty="0" err="1">
                <a:solidFill>
                  <a:schemeClr val="tx1"/>
                </a:solidFill>
                <a:highlight>
                  <a:srgbClr val="FFFF00"/>
                </a:highlight>
              </a:rPr>
              <a:t>аспапсыз</a:t>
            </a:r>
            <a:r>
              <a:rPr lang="ru-RU" sz="1800" dirty="0">
                <a:solidFill>
                  <a:schemeClr val="tx1"/>
                </a:solidFill>
                <a:highlight>
                  <a:srgbClr val="FFFF00"/>
                </a:highlight>
              </a:rPr>
              <a:t> </a:t>
            </a:r>
            <a:r>
              <a:rPr lang="ru-RU" sz="1800" dirty="0" err="1">
                <a:solidFill>
                  <a:schemeClr val="tx1"/>
                </a:solidFill>
                <a:highlight>
                  <a:srgbClr val="FFFF00"/>
                </a:highlight>
              </a:rPr>
              <a:t>көзбен</a:t>
            </a:r>
            <a:r>
              <a:rPr lang="ru-RU" sz="1800" dirty="0">
                <a:solidFill>
                  <a:schemeClr val="tx1"/>
                </a:solidFill>
                <a:highlight>
                  <a:srgbClr val="FFFF00"/>
                </a:highlight>
              </a:rPr>
              <a:t> </a:t>
            </a:r>
            <a:r>
              <a:rPr lang="ru-RU" sz="1800" dirty="0" err="1">
                <a:solidFill>
                  <a:schemeClr val="tx1"/>
                </a:solidFill>
                <a:highlight>
                  <a:srgbClr val="FFFF00"/>
                </a:highlight>
              </a:rPr>
              <a:t>көрінеді</a:t>
            </a:r>
            <a:r>
              <a:rPr lang="ru-RU" sz="1800" dirty="0">
                <a:solidFill>
                  <a:schemeClr val="tx1"/>
                </a:solidFill>
                <a:highlight>
                  <a:srgbClr val="FFFF00"/>
                </a:highlight>
              </a:rPr>
              <a:t>                                  тек </a:t>
            </a:r>
            <a:r>
              <a:rPr lang="ru-RU" sz="1800" dirty="0" err="1">
                <a:solidFill>
                  <a:schemeClr val="tx1"/>
                </a:solidFill>
                <a:highlight>
                  <a:srgbClr val="FFFF00"/>
                </a:highlight>
              </a:rPr>
              <a:t>қана</a:t>
            </a:r>
            <a:r>
              <a:rPr lang="ru-RU" sz="1800" dirty="0">
                <a:solidFill>
                  <a:schemeClr val="tx1"/>
                </a:solidFill>
                <a:highlight>
                  <a:srgbClr val="FFFF00"/>
                </a:highlight>
              </a:rPr>
              <a:t> </a:t>
            </a:r>
            <a:r>
              <a:rPr lang="ru-RU" sz="1800" dirty="0" err="1">
                <a:solidFill>
                  <a:schemeClr val="tx1"/>
                </a:solidFill>
                <a:highlight>
                  <a:srgbClr val="FFFF00"/>
                </a:highlight>
              </a:rPr>
              <a:t>құралдар</a:t>
            </a:r>
            <a:endParaRPr lang="ru-RU" sz="1800" dirty="0">
              <a:solidFill>
                <a:schemeClr val="tx1"/>
              </a:solidFill>
              <a:highlight>
                <a:srgbClr val="FFFF00"/>
              </a:highlight>
            </a:endParaRPr>
          </a:p>
          <a:p>
            <a:pPr marL="0" indent="0">
              <a:lnSpc>
                <a:spcPct val="90000"/>
              </a:lnSpc>
              <a:buNone/>
            </a:pPr>
            <a:r>
              <a:rPr lang="kk-KZ" sz="1800" b="1" dirty="0">
                <a:solidFill>
                  <a:schemeClr val="tx1"/>
                </a:solidFill>
                <a:highlight>
                  <a:srgbClr val="FFFF00"/>
                </a:highlight>
              </a:rPr>
              <a:t>                                                                                 </a:t>
            </a:r>
            <a:r>
              <a:rPr lang="ru-RU" sz="1800" dirty="0" err="1">
                <a:solidFill>
                  <a:schemeClr val="tx1"/>
                </a:solidFill>
                <a:highlight>
                  <a:srgbClr val="FFFF00"/>
                </a:highlight>
              </a:rPr>
              <a:t>арқылы</a:t>
            </a:r>
            <a:r>
              <a:rPr lang="ru-RU" sz="1800" dirty="0">
                <a:solidFill>
                  <a:schemeClr val="tx1"/>
                </a:solidFill>
                <a:highlight>
                  <a:srgbClr val="FFFF00"/>
                </a:highlight>
              </a:rPr>
              <a:t> </a:t>
            </a:r>
            <a:r>
              <a:rPr lang="ru-RU" sz="1800" dirty="0" err="1">
                <a:solidFill>
                  <a:schemeClr val="tx1"/>
                </a:solidFill>
                <a:highlight>
                  <a:srgbClr val="FFFF00"/>
                </a:highlight>
              </a:rPr>
              <a:t>көрінеді</a:t>
            </a:r>
            <a:r>
              <a:rPr lang="ru-RU" sz="1800" dirty="0">
                <a:solidFill>
                  <a:schemeClr val="tx1"/>
                </a:solidFill>
                <a:highlight>
                  <a:srgbClr val="FFFF00"/>
                </a:highlight>
              </a:rPr>
              <a:t> </a:t>
            </a:r>
            <a:endParaRPr lang="ru-RU" sz="1800" b="1" dirty="0">
              <a:solidFill>
                <a:schemeClr val="tx1"/>
              </a:solidFill>
              <a:highlight>
                <a:srgbClr val="FFFF00"/>
              </a:highlight>
            </a:endParaRPr>
          </a:p>
          <a:p>
            <a:pPr marL="0" indent="0">
              <a:lnSpc>
                <a:spcPct val="90000"/>
              </a:lnSpc>
              <a:buNone/>
            </a:pPr>
            <a:endParaRPr lang="ru-RU" sz="1400" b="1" dirty="0">
              <a:solidFill>
                <a:schemeClr val="tx1"/>
              </a:solidFill>
            </a:endParaRPr>
          </a:p>
          <a:p>
            <a:pPr>
              <a:lnSpc>
                <a:spcPct val="90000"/>
              </a:lnSpc>
            </a:pPr>
            <a:endParaRPr lang="ru-RU" sz="1400" dirty="0">
              <a:solidFill>
                <a:schemeClr val="tx1"/>
              </a:solidFill>
            </a:endParaRPr>
          </a:p>
          <a:p>
            <a:pPr marL="0" indent="0">
              <a:lnSpc>
                <a:spcPct val="90000"/>
              </a:lnSpc>
              <a:buNone/>
            </a:pPr>
            <a:endParaRPr lang="ru-RU" sz="1400" dirty="0">
              <a:solidFill>
                <a:schemeClr val="tx1"/>
              </a:solidFill>
            </a:endParaRPr>
          </a:p>
        </p:txBody>
      </p:sp>
    </p:spTree>
    <p:extLst>
      <p:ext uri="{BB962C8B-B14F-4D97-AF65-F5344CB8AC3E}">
        <p14:creationId xmlns:p14="http://schemas.microsoft.com/office/powerpoint/2010/main" val="3543274364"/>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31752" name="Group 3175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31753" name="Straight Connector 3175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754" name="Straight Connector 3175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755" name="Straight Connector 3175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756" name="Straight Connector 3175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757" name="Straight Connector 3175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31759" name="Rectangle 31758">
            <a:extLst>
              <a:ext uri="{FF2B5EF4-FFF2-40B4-BE49-F238E27FC236}">
                <a16:creationId xmlns:a16="http://schemas.microsoft.com/office/drawing/2014/main" id="{89220CFE-A3C6-448E-A8C7-CEAED9325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1" name="Snip Diagonal Corner Rectangle 25">
            <a:extLst>
              <a:ext uri="{FF2B5EF4-FFF2-40B4-BE49-F238E27FC236}">
                <a16:creationId xmlns:a16="http://schemas.microsoft.com/office/drawing/2014/main" id="{2E91ED80-632C-4328-8E5C-0CAF33E77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2753006"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6" descr="Шигаева Майя Хажетдиновна.jpg">
            <a:extLst>
              <a:ext uri="{FF2B5EF4-FFF2-40B4-BE49-F238E27FC236}">
                <a16:creationId xmlns:a16="http://schemas.microsoft.com/office/drawing/2014/main" id="{E74E9EB8-4D55-817E-3361-FA2315AE0189}"/>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16388" r="21463" b="-3"/>
          <a:stretch>
            <a:fillRect/>
          </a:stretch>
        </p:blipFill>
        <p:spPr>
          <a:xfrm>
            <a:off x="600418" y="786117"/>
            <a:ext cx="2503170" cy="4956048"/>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a:noFill/>
        </p:spPr>
      </p:pic>
      <p:sp>
        <p:nvSpPr>
          <p:cNvPr id="31747" name="Прямоугольник 4">
            <a:extLst>
              <a:ext uri="{FF2B5EF4-FFF2-40B4-BE49-F238E27FC236}">
                <a16:creationId xmlns:a16="http://schemas.microsoft.com/office/drawing/2014/main" id="{C30FCA6C-5016-C57A-490F-6B3CFE260731}"/>
              </a:ext>
            </a:extLst>
          </p:cNvPr>
          <p:cNvSpPr>
            <a:spLocks noChangeArrowheads="1"/>
          </p:cNvSpPr>
          <p:nvPr/>
        </p:nvSpPr>
        <p:spPr bwMode="auto">
          <a:xfrm>
            <a:off x="3496395" y="685800"/>
            <a:ext cx="4690344" cy="43993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nSpc>
                <a:spcPct val="90000"/>
              </a:lnSpc>
              <a:spcBef>
                <a:spcPct val="20000"/>
              </a:spcBef>
              <a:spcAft>
                <a:spcPts val="600"/>
              </a:spcAft>
              <a:buClr>
                <a:schemeClr val="tx1"/>
              </a:buClr>
              <a:buFont typeface="Wingdings 3" panose="05040102010807070707" pitchFamily="18" charset="2"/>
              <a:buChar char=""/>
            </a:pPr>
            <a:r>
              <a:rPr lang="en-US" altLang="LID4096" sz="1500" b="1" dirty="0" err="1">
                <a:solidFill>
                  <a:schemeClr val="bg2">
                    <a:lumMod val="75000"/>
                  </a:schemeClr>
                </a:solidFill>
                <a:latin typeface="+mn-lt"/>
              </a:rPr>
              <a:t>Шығаева</a:t>
            </a:r>
            <a:r>
              <a:rPr lang="en-US" altLang="LID4096" sz="1500" b="1" dirty="0">
                <a:solidFill>
                  <a:schemeClr val="bg2">
                    <a:lumMod val="75000"/>
                  </a:schemeClr>
                </a:solidFill>
                <a:latin typeface="+mn-lt"/>
              </a:rPr>
              <a:t> </a:t>
            </a:r>
            <a:r>
              <a:rPr lang="en-US" altLang="LID4096" sz="1500" b="1" dirty="0" err="1">
                <a:solidFill>
                  <a:schemeClr val="bg2">
                    <a:lumMod val="75000"/>
                  </a:schemeClr>
                </a:solidFill>
                <a:latin typeface="+mn-lt"/>
              </a:rPr>
              <a:t>Майя</a:t>
            </a:r>
            <a:r>
              <a:rPr lang="en-US" altLang="LID4096" sz="1500" b="1" dirty="0">
                <a:solidFill>
                  <a:schemeClr val="bg2">
                    <a:lumMod val="75000"/>
                  </a:schemeClr>
                </a:solidFill>
                <a:latin typeface="+mn-lt"/>
              </a:rPr>
              <a:t> </a:t>
            </a:r>
            <a:r>
              <a:rPr lang="en-US" altLang="LID4096" sz="1500" b="1" dirty="0" err="1">
                <a:solidFill>
                  <a:schemeClr val="bg2">
                    <a:lumMod val="75000"/>
                  </a:schemeClr>
                </a:solidFill>
                <a:latin typeface="+mn-lt"/>
              </a:rPr>
              <a:t>Хажетдинқызы</a:t>
            </a:r>
            <a:r>
              <a:rPr lang="en-US" altLang="LID4096" sz="1500" b="1" dirty="0">
                <a:solidFill>
                  <a:schemeClr val="bg2">
                    <a:lumMod val="75000"/>
                  </a:schemeClr>
                </a:solidFill>
                <a:latin typeface="+mn-lt"/>
              </a:rPr>
              <a:t> </a:t>
            </a:r>
            <a:r>
              <a:rPr lang="en-US" altLang="LID4096" sz="1500" b="1" dirty="0" err="1">
                <a:solidFill>
                  <a:schemeClr val="bg2">
                    <a:lumMod val="75000"/>
                  </a:schemeClr>
                </a:solidFill>
                <a:latin typeface="+mn-lt"/>
              </a:rPr>
              <a:t>биология</a:t>
            </a:r>
            <a:r>
              <a:rPr lang="en-US" altLang="LID4096" sz="1500" b="1" dirty="0">
                <a:solidFill>
                  <a:schemeClr val="bg2">
                    <a:lumMod val="75000"/>
                  </a:schemeClr>
                </a:solidFill>
                <a:latin typeface="+mn-lt"/>
              </a:rPr>
              <a:t> </a:t>
            </a:r>
            <a:r>
              <a:rPr lang="en-US" altLang="LID4096" sz="1500" b="1" dirty="0" err="1">
                <a:solidFill>
                  <a:schemeClr val="bg2">
                    <a:lumMod val="75000"/>
                  </a:schemeClr>
                </a:solidFill>
                <a:latin typeface="+mn-lt"/>
              </a:rPr>
              <a:t>ғылымдарының</a:t>
            </a:r>
            <a:r>
              <a:rPr lang="en-US" altLang="LID4096" sz="1500" b="1" dirty="0">
                <a:solidFill>
                  <a:schemeClr val="bg2">
                    <a:lumMod val="75000"/>
                  </a:schemeClr>
                </a:solidFill>
                <a:latin typeface="+mn-lt"/>
              </a:rPr>
              <a:t> </a:t>
            </a:r>
            <a:r>
              <a:rPr lang="en-US" altLang="LID4096" sz="1500" b="1" dirty="0" err="1">
                <a:solidFill>
                  <a:schemeClr val="bg2">
                    <a:lumMod val="75000"/>
                  </a:schemeClr>
                </a:solidFill>
                <a:latin typeface="+mn-lt"/>
              </a:rPr>
              <a:t>докторы</a:t>
            </a:r>
            <a:r>
              <a:rPr lang="en-US" altLang="LID4096" sz="1500" b="1" dirty="0">
                <a:solidFill>
                  <a:schemeClr val="bg2">
                    <a:lumMod val="75000"/>
                  </a:schemeClr>
                </a:solidFill>
                <a:latin typeface="+mn-lt"/>
              </a:rPr>
              <a:t>, ҚР </a:t>
            </a:r>
            <a:r>
              <a:rPr lang="en-US" altLang="LID4096" sz="1500" b="1" dirty="0" err="1">
                <a:solidFill>
                  <a:schemeClr val="bg2">
                    <a:lumMod val="75000"/>
                  </a:schemeClr>
                </a:solidFill>
                <a:latin typeface="+mn-lt"/>
              </a:rPr>
              <a:t>ҰҒАакадемигі</a:t>
            </a:r>
            <a:r>
              <a:rPr lang="en-US" altLang="LID4096" sz="1500" b="1" dirty="0">
                <a:solidFill>
                  <a:schemeClr val="bg2">
                    <a:lumMod val="75000"/>
                  </a:schemeClr>
                </a:solidFill>
                <a:latin typeface="+mn-lt"/>
              </a:rPr>
              <a:t>, </a:t>
            </a:r>
            <a:r>
              <a:rPr lang="en-US" altLang="LID4096" sz="1500" b="1" dirty="0" err="1">
                <a:solidFill>
                  <a:schemeClr val="bg2">
                    <a:lumMod val="75000"/>
                  </a:schemeClr>
                </a:solidFill>
                <a:latin typeface="+mn-lt"/>
              </a:rPr>
              <a:t>микробиология</a:t>
            </a:r>
            <a:r>
              <a:rPr lang="en-US" altLang="LID4096" sz="1500" b="1" dirty="0">
                <a:solidFill>
                  <a:schemeClr val="bg2">
                    <a:lumMod val="75000"/>
                  </a:schemeClr>
                </a:solidFill>
                <a:latin typeface="+mn-lt"/>
              </a:rPr>
              <a:t> </a:t>
            </a:r>
            <a:r>
              <a:rPr lang="en-US" altLang="LID4096" sz="1500" b="1" dirty="0" err="1">
                <a:solidFill>
                  <a:schemeClr val="bg2">
                    <a:lumMod val="75000"/>
                  </a:schemeClr>
                </a:solidFill>
                <a:latin typeface="+mn-lt"/>
              </a:rPr>
              <a:t>кафедрасының</a:t>
            </a:r>
            <a:r>
              <a:rPr lang="en-US" altLang="LID4096" sz="1500" b="1" dirty="0">
                <a:solidFill>
                  <a:schemeClr val="bg2">
                    <a:lumMod val="75000"/>
                  </a:schemeClr>
                </a:solidFill>
                <a:latin typeface="+mn-lt"/>
              </a:rPr>
              <a:t> </a:t>
            </a:r>
            <a:r>
              <a:rPr lang="en-US" altLang="LID4096" sz="1500" b="1" dirty="0" err="1">
                <a:solidFill>
                  <a:schemeClr val="bg2">
                    <a:lumMod val="75000"/>
                  </a:schemeClr>
                </a:solidFill>
                <a:latin typeface="+mn-lt"/>
              </a:rPr>
              <a:t>профессоры</a:t>
            </a:r>
            <a:endParaRPr lang="en-US" altLang="LID4096" sz="1500" dirty="0">
              <a:solidFill>
                <a:schemeClr val="bg2">
                  <a:lumMod val="75000"/>
                </a:schemeClr>
              </a:solidFill>
              <a:latin typeface="+mn-lt"/>
            </a:endParaRPr>
          </a:p>
          <a:p>
            <a:pPr>
              <a:lnSpc>
                <a:spcPct val="90000"/>
              </a:lnSpc>
              <a:spcBef>
                <a:spcPct val="20000"/>
              </a:spcBef>
              <a:spcAft>
                <a:spcPts val="600"/>
              </a:spcAft>
              <a:buClr>
                <a:schemeClr val="tx1"/>
              </a:buClr>
              <a:buFont typeface="Wingdings 3" panose="05040102010807070707" pitchFamily="18" charset="2"/>
              <a:buChar char=""/>
            </a:pPr>
            <a:r>
              <a:rPr lang="en-US" altLang="LID4096" sz="1500" b="1" dirty="0" err="1">
                <a:solidFill>
                  <a:schemeClr val="bg2">
                    <a:lumMod val="75000"/>
                  </a:schemeClr>
                </a:solidFill>
                <a:latin typeface="+mn-lt"/>
              </a:rPr>
              <a:t>Өзі</a:t>
            </a:r>
            <a:r>
              <a:rPr lang="en-US" altLang="LID4096" sz="1500" b="1" dirty="0">
                <a:solidFill>
                  <a:schemeClr val="bg2">
                    <a:lumMod val="75000"/>
                  </a:schemeClr>
                </a:solidFill>
                <a:latin typeface="+mn-lt"/>
              </a:rPr>
              <a:t> </a:t>
            </a:r>
            <a:r>
              <a:rPr lang="en-US" altLang="LID4096" sz="1500" b="1" dirty="0" err="1">
                <a:solidFill>
                  <a:schemeClr val="bg2">
                    <a:lumMod val="75000"/>
                  </a:schemeClr>
                </a:solidFill>
                <a:latin typeface="+mn-lt"/>
              </a:rPr>
              <a:t>туралы</a:t>
            </a:r>
            <a:r>
              <a:rPr lang="en-US" altLang="LID4096" sz="1500" b="1" dirty="0">
                <a:solidFill>
                  <a:schemeClr val="bg2">
                    <a:lumMod val="75000"/>
                  </a:schemeClr>
                </a:solidFill>
                <a:latin typeface="+mn-lt"/>
              </a:rPr>
              <a:t> </a:t>
            </a:r>
            <a:r>
              <a:rPr lang="en-US" altLang="LID4096" sz="1500" b="1" dirty="0" err="1">
                <a:solidFill>
                  <a:schemeClr val="bg2">
                    <a:lumMod val="75000"/>
                  </a:schemeClr>
                </a:solidFill>
                <a:latin typeface="+mn-lt"/>
              </a:rPr>
              <a:t>мағлұмат</a:t>
            </a:r>
            <a:r>
              <a:rPr lang="en-US" altLang="LID4096" sz="1500" b="1" dirty="0">
                <a:solidFill>
                  <a:schemeClr val="bg2">
                    <a:lumMod val="75000"/>
                  </a:schemeClr>
                </a:solidFill>
                <a:latin typeface="+mn-lt"/>
              </a:rPr>
              <a:t>:</a:t>
            </a:r>
            <a:endParaRPr lang="en-US" altLang="LID4096" sz="1500" dirty="0">
              <a:solidFill>
                <a:schemeClr val="bg2">
                  <a:lumMod val="75000"/>
                </a:schemeClr>
              </a:solidFill>
              <a:latin typeface="+mn-lt"/>
            </a:endParaRPr>
          </a:p>
          <a:p>
            <a:pPr>
              <a:lnSpc>
                <a:spcPct val="90000"/>
              </a:lnSpc>
              <a:spcBef>
                <a:spcPct val="20000"/>
              </a:spcBef>
              <a:spcAft>
                <a:spcPts val="600"/>
              </a:spcAft>
              <a:buClr>
                <a:schemeClr val="tx1"/>
              </a:buClr>
              <a:buFont typeface="Wingdings 3" panose="05040102010807070707" pitchFamily="18" charset="2"/>
              <a:buChar char=""/>
            </a:pPr>
            <a:r>
              <a:rPr lang="en-US" altLang="LID4096" sz="1500" dirty="0" err="1">
                <a:solidFill>
                  <a:schemeClr val="bg2">
                    <a:lumMod val="75000"/>
                  </a:schemeClr>
                </a:solidFill>
                <a:latin typeface="+mn-lt"/>
              </a:rPr>
              <a:t>Туған</a:t>
            </a:r>
            <a:r>
              <a:rPr lang="en-US" altLang="LID4096" sz="1500" dirty="0">
                <a:solidFill>
                  <a:schemeClr val="bg2">
                    <a:lumMod val="75000"/>
                  </a:schemeClr>
                </a:solidFill>
                <a:latin typeface="+mn-lt"/>
              </a:rPr>
              <a:t> </a:t>
            </a:r>
            <a:r>
              <a:rPr lang="en-US" altLang="LID4096" sz="1500" dirty="0" err="1">
                <a:solidFill>
                  <a:schemeClr val="bg2">
                    <a:lumMod val="75000"/>
                  </a:schemeClr>
                </a:solidFill>
                <a:latin typeface="+mn-lt"/>
              </a:rPr>
              <a:t>жылы</a:t>
            </a:r>
            <a:r>
              <a:rPr lang="en-US" altLang="LID4096" sz="1500" dirty="0">
                <a:solidFill>
                  <a:schemeClr val="bg2">
                    <a:lumMod val="75000"/>
                  </a:schemeClr>
                </a:solidFill>
                <a:latin typeface="+mn-lt"/>
              </a:rPr>
              <a:t>: 21.01.1927 ж. </a:t>
            </a:r>
            <a:r>
              <a:rPr lang="en-US" altLang="LID4096" sz="1500" dirty="0" err="1">
                <a:solidFill>
                  <a:schemeClr val="bg2">
                    <a:lumMod val="75000"/>
                  </a:schemeClr>
                </a:solidFill>
                <a:latin typeface="+mn-lt"/>
              </a:rPr>
              <a:t>Ұлты</a:t>
            </a:r>
            <a:r>
              <a:rPr lang="en-US" altLang="LID4096" sz="1500" dirty="0">
                <a:solidFill>
                  <a:schemeClr val="bg2">
                    <a:lumMod val="75000"/>
                  </a:schemeClr>
                </a:solidFill>
                <a:latin typeface="+mn-lt"/>
              </a:rPr>
              <a:t>: </a:t>
            </a:r>
            <a:r>
              <a:rPr lang="en-US" altLang="LID4096" sz="1500" dirty="0" err="1">
                <a:solidFill>
                  <a:schemeClr val="bg2">
                    <a:lumMod val="75000"/>
                  </a:schemeClr>
                </a:solidFill>
                <a:latin typeface="+mn-lt"/>
              </a:rPr>
              <a:t>Қазақ</a:t>
            </a:r>
            <a:endParaRPr lang="en-US" altLang="LID4096" sz="1500" dirty="0">
              <a:solidFill>
                <a:schemeClr val="bg2">
                  <a:lumMod val="75000"/>
                </a:schemeClr>
              </a:solidFill>
              <a:latin typeface="+mn-lt"/>
            </a:endParaRPr>
          </a:p>
          <a:p>
            <a:pPr>
              <a:lnSpc>
                <a:spcPct val="90000"/>
              </a:lnSpc>
              <a:spcBef>
                <a:spcPct val="20000"/>
              </a:spcBef>
              <a:spcAft>
                <a:spcPts val="600"/>
              </a:spcAft>
              <a:buClr>
                <a:schemeClr val="tx1"/>
              </a:buClr>
              <a:buFont typeface="Wingdings 3" panose="05040102010807070707" pitchFamily="18" charset="2"/>
              <a:buChar char=""/>
            </a:pPr>
            <a:r>
              <a:rPr lang="en-US" altLang="LID4096" sz="1500" dirty="0" err="1">
                <a:solidFill>
                  <a:schemeClr val="bg2">
                    <a:lumMod val="75000"/>
                  </a:schemeClr>
                </a:solidFill>
                <a:latin typeface="+mn-lt"/>
              </a:rPr>
              <a:t>Білімі</a:t>
            </a:r>
            <a:r>
              <a:rPr lang="en-US" altLang="LID4096" sz="1500" dirty="0">
                <a:solidFill>
                  <a:schemeClr val="bg2">
                    <a:lumMod val="75000"/>
                  </a:schemeClr>
                </a:solidFill>
                <a:latin typeface="+mn-lt"/>
              </a:rPr>
              <a:t>: </a:t>
            </a:r>
            <a:r>
              <a:rPr lang="en-US" altLang="LID4096" sz="1500" b="1" dirty="0">
                <a:solidFill>
                  <a:schemeClr val="bg2">
                    <a:lumMod val="75000"/>
                  </a:schemeClr>
                </a:solidFill>
                <a:latin typeface="+mn-lt"/>
              </a:rPr>
              <a:t>1949-1952</a:t>
            </a:r>
            <a:r>
              <a:rPr lang="en-US" altLang="LID4096" sz="1500" dirty="0">
                <a:solidFill>
                  <a:schemeClr val="bg2">
                    <a:lumMod val="75000"/>
                  </a:schemeClr>
                </a:solidFill>
                <a:latin typeface="+mn-lt"/>
              </a:rPr>
              <a:t> - </a:t>
            </a:r>
            <a:r>
              <a:rPr lang="en-US" altLang="LID4096" sz="1500" dirty="0" err="1">
                <a:solidFill>
                  <a:schemeClr val="bg2">
                    <a:lumMod val="75000"/>
                  </a:schemeClr>
                </a:solidFill>
                <a:latin typeface="+mn-lt"/>
              </a:rPr>
              <a:t>Алматы</a:t>
            </a:r>
            <a:r>
              <a:rPr lang="en-US" altLang="LID4096" sz="1500" dirty="0">
                <a:solidFill>
                  <a:schemeClr val="bg2">
                    <a:lumMod val="75000"/>
                  </a:schemeClr>
                </a:solidFill>
                <a:latin typeface="+mn-lt"/>
              </a:rPr>
              <a:t> </a:t>
            </a:r>
            <a:r>
              <a:rPr lang="en-US" altLang="LID4096" sz="1500" dirty="0" err="1">
                <a:solidFill>
                  <a:schemeClr val="bg2">
                    <a:lumMod val="75000"/>
                  </a:schemeClr>
                </a:solidFill>
                <a:latin typeface="+mn-lt"/>
              </a:rPr>
              <a:t>мемлекеттік</a:t>
            </a:r>
            <a:r>
              <a:rPr lang="en-US" altLang="LID4096" sz="1500" dirty="0">
                <a:solidFill>
                  <a:schemeClr val="bg2">
                    <a:lumMod val="75000"/>
                  </a:schemeClr>
                </a:solidFill>
                <a:latin typeface="+mn-lt"/>
              </a:rPr>
              <a:t> </a:t>
            </a:r>
            <a:r>
              <a:rPr lang="en-US" altLang="LID4096" sz="1500" dirty="0" err="1">
                <a:solidFill>
                  <a:schemeClr val="bg2">
                    <a:lumMod val="75000"/>
                  </a:schemeClr>
                </a:solidFill>
                <a:latin typeface="+mn-lt"/>
              </a:rPr>
              <a:t>медициналық</a:t>
            </a:r>
            <a:r>
              <a:rPr lang="en-US" altLang="LID4096" sz="1500" dirty="0">
                <a:solidFill>
                  <a:schemeClr val="bg2">
                    <a:lumMod val="75000"/>
                  </a:schemeClr>
                </a:solidFill>
                <a:latin typeface="+mn-lt"/>
              </a:rPr>
              <a:t> </a:t>
            </a:r>
            <a:r>
              <a:rPr lang="en-US" altLang="LID4096" sz="1500" dirty="0" err="1">
                <a:solidFill>
                  <a:schemeClr val="bg2">
                    <a:lumMod val="75000"/>
                  </a:schemeClr>
                </a:solidFill>
                <a:latin typeface="+mn-lt"/>
              </a:rPr>
              <a:t>институты</a:t>
            </a:r>
            <a:endParaRPr lang="en-US" altLang="LID4096" sz="1500" dirty="0">
              <a:solidFill>
                <a:schemeClr val="bg2">
                  <a:lumMod val="75000"/>
                </a:schemeClr>
              </a:solidFill>
              <a:latin typeface="+mn-lt"/>
            </a:endParaRPr>
          </a:p>
          <a:p>
            <a:pPr>
              <a:lnSpc>
                <a:spcPct val="90000"/>
              </a:lnSpc>
              <a:spcBef>
                <a:spcPct val="20000"/>
              </a:spcBef>
              <a:spcAft>
                <a:spcPts val="600"/>
              </a:spcAft>
              <a:buClr>
                <a:schemeClr val="tx1"/>
              </a:buClr>
              <a:buFont typeface="Wingdings 3" panose="05040102010807070707" pitchFamily="18" charset="2"/>
              <a:buChar char=""/>
            </a:pPr>
            <a:r>
              <a:rPr lang="en-US" altLang="LID4096" sz="1500" b="1" dirty="0">
                <a:solidFill>
                  <a:schemeClr val="bg2">
                    <a:lumMod val="75000"/>
                  </a:schemeClr>
                </a:solidFill>
                <a:latin typeface="+mn-lt"/>
              </a:rPr>
              <a:t>-1952-1955 -</a:t>
            </a:r>
            <a:r>
              <a:rPr lang="en-US" altLang="LID4096" sz="1500" dirty="0" err="1">
                <a:solidFill>
                  <a:schemeClr val="bg2">
                    <a:lumMod val="75000"/>
                  </a:schemeClr>
                </a:solidFill>
                <a:latin typeface="+mn-lt"/>
              </a:rPr>
              <a:t>ҚазССР</a:t>
            </a:r>
            <a:r>
              <a:rPr lang="en-US" altLang="LID4096" sz="1500" dirty="0">
                <a:solidFill>
                  <a:schemeClr val="bg2">
                    <a:lumMod val="75000"/>
                  </a:schemeClr>
                </a:solidFill>
                <a:latin typeface="+mn-lt"/>
              </a:rPr>
              <a:t> ҒА </a:t>
            </a:r>
            <a:r>
              <a:rPr lang="en-US" altLang="LID4096" sz="1500" dirty="0" err="1">
                <a:solidFill>
                  <a:schemeClr val="bg2">
                    <a:lumMod val="75000"/>
                  </a:schemeClr>
                </a:solidFill>
                <a:latin typeface="+mn-lt"/>
              </a:rPr>
              <a:t>Микробиология</a:t>
            </a:r>
            <a:r>
              <a:rPr lang="en-US" altLang="LID4096" sz="1500" dirty="0">
                <a:solidFill>
                  <a:schemeClr val="bg2">
                    <a:lumMod val="75000"/>
                  </a:schemeClr>
                </a:solidFill>
                <a:latin typeface="+mn-lt"/>
              </a:rPr>
              <a:t> </a:t>
            </a:r>
            <a:r>
              <a:rPr lang="en-US" altLang="LID4096" sz="1500" dirty="0" err="1">
                <a:solidFill>
                  <a:schemeClr val="bg2">
                    <a:lumMod val="75000"/>
                  </a:schemeClr>
                </a:solidFill>
                <a:latin typeface="+mn-lt"/>
              </a:rPr>
              <a:t>және</a:t>
            </a:r>
            <a:r>
              <a:rPr lang="en-US" altLang="LID4096" sz="1500" dirty="0">
                <a:solidFill>
                  <a:schemeClr val="bg2">
                    <a:lumMod val="75000"/>
                  </a:schemeClr>
                </a:solidFill>
                <a:latin typeface="+mn-lt"/>
              </a:rPr>
              <a:t> </a:t>
            </a:r>
            <a:r>
              <a:rPr lang="en-US" altLang="LID4096" sz="1500" dirty="0" err="1">
                <a:solidFill>
                  <a:schemeClr val="bg2">
                    <a:lumMod val="75000"/>
                  </a:schemeClr>
                </a:solidFill>
                <a:latin typeface="+mn-lt"/>
              </a:rPr>
              <a:t>вирусология</a:t>
            </a:r>
            <a:r>
              <a:rPr lang="en-US" altLang="LID4096" sz="1500" dirty="0">
                <a:solidFill>
                  <a:schemeClr val="bg2">
                    <a:lumMod val="75000"/>
                  </a:schemeClr>
                </a:solidFill>
                <a:latin typeface="+mn-lt"/>
              </a:rPr>
              <a:t> </a:t>
            </a:r>
            <a:r>
              <a:rPr lang="en-US" altLang="LID4096" sz="1500" dirty="0" err="1">
                <a:solidFill>
                  <a:schemeClr val="bg2">
                    <a:lumMod val="75000"/>
                  </a:schemeClr>
                </a:solidFill>
                <a:latin typeface="+mn-lt"/>
              </a:rPr>
              <a:t>институтының</a:t>
            </a:r>
            <a:r>
              <a:rPr lang="en-US" altLang="LID4096" sz="1500" dirty="0">
                <a:solidFill>
                  <a:schemeClr val="bg2">
                    <a:lumMod val="75000"/>
                  </a:schemeClr>
                </a:solidFill>
                <a:latin typeface="+mn-lt"/>
              </a:rPr>
              <a:t> </a:t>
            </a:r>
            <a:r>
              <a:rPr lang="en-US" altLang="LID4096" sz="1500" dirty="0" err="1">
                <a:solidFill>
                  <a:schemeClr val="bg2">
                    <a:lumMod val="75000"/>
                  </a:schemeClr>
                </a:solidFill>
                <a:latin typeface="+mn-lt"/>
              </a:rPr>
              <a:t>аспирантурасы</a:t>
            </a:r>
            <a:endParaRPr lang="en-US" altLang="LID4096" sz="1500" dirty="0">
              <a:solidFill>
                <a:schemeClr val="bg2">
                  <a:lumMod val="75000"/>
                </a:schemeClr>
              </a:solidFill>
              <a:latin typeface="+mn-lt"/>
            </a:endParaRPr>
          </a:p>
          <a:p>
            <a:pPr>
              <a:lnSpc>
                <a:spcPct val="90000"/>
              </a:lnSpc>
              <a:spcBef>
                <a:spcPct val="20000"/>
              </a:spcBef>
              <a:spcAft>
                <a:spcPts val="600"/>
              </a:spcAft>
              <a:buClr>
                <a:schemeClr val="tx1"/>
              </a:buClr>
              <a:buFont typeface="Wingdings 3" panose="05040102010807070707" pitchFamily="18" charset="2"/>
              <a:buChar char=""/>
            </a:pPr>
            <a:r>
              <a:rPr lang="en-US" altLang="LID4096" sz="1500" b="1" dirty="0" err="1">
                <a:solidFill>
                  <a:schemeClr val="bg2">
                    <a:lumMod val="75000"/>
                  </a:schemeClr>
                </a:solidFill>
                <a:latin typeface="+mn-lt"/>
              </a:rPr>
              <a:t>Мамандық</a:t>
            </a:r>
            <a:r>
              <a:rPr lang="en-US" altLang="LID4096" sz="1500" b="1" dirty="0">
                <a:solidFill>
                  <a:schemeClr val="bg2">
                    <a:lumMod val="75000"/>
                  </a:schemeClr>
                </a:solidFill>
                <a:latin typeface="+mn-lt"/>
              </a:rPr>
              <a:t> </a:t>
            </a:r>
            <a:r>
              <a:rPr lang="en-US" altLang="LID4096" sz="1500" b="1" dirty="0" err="1">
                <a:solidFill>
                  <a:schemeClr val="bg2">
                    <a:lumMod val="75000"/>
                  </a:schemeClr>
                </a:solidFill>
                <a:latin typeface="+mn-lt"/>
              </a:rPr>
              <a:t>шифры</a:t>
            </a:r>
            <a:r>
              <a:rPr lang="en-US" altLang="LID4096" sz="1500" b="1" dirty="0">
                <a:solidFill>
                  <a:schemeClr val="bg2">
                    <a:lumMod val="75000"/>
                  </a:schemeClr>
                </a:solidFill>
                <a:latin typeface="+mn-lt"/>
              </a:rPr>
              <a:t> -</a:t>
            </a:r>
            <a:r>
              <a:rPr lang="en-US" altLang="LID4096" sz="1500" dirty="0">
                <a:solidFill>
                  <a:schemeClr val="bg2">
                    <a:lumMod val="75000"/>
                  </a:schemeClr>
                </a:solidFill>
                <a:latin typeface="+mn-lt"/>
              </a:rPr>
              <a:t> 03.00.07 </a:t>
            </a:r>
            <a:r>
              <a:rPr lang="en-US" altLang="LID4096" sz="1500" dirty="0" err="1">
                <a:solidFill>
                  <a:schemeClr val="bg2">
                    <a:lumMod val="75000"/>
                  </a:schemeClr>
                </a:solidFill>
                <a:latin typeface="+mn-lt"/>
              </a:rPr>
              <a:t>микробиология</a:t>
            </a:r>
            <a:endParaRPr lang="en-US" altLang="LID4096" sz="1500" dirty="0">
              <a:solidFill>
                <a:schemeClr val="bg2">
                  <a:lumMod val="75000"/>
                </a:schemeClr>
              </a:solidFill>
              <a:latin typeface="+mn-lt"/>
            </a:endParaRPr>
          </a:p>
        </p:txBody>
      </p:sp>
      <p:grpSp>
        <p:nvGrpSpPr>
          <p:cNvPr id="31763" name="Group 31762">
            <a:extLst>
              <a:ext uri="{FF2B5EF4-FFF2-40B4-BE49-F238E27FC236}">
                <a16:creationId xmlns:a16="http://schemas.microsoft.com/office/drawing/2014/main" id="{13A271B6-83F2-4E87-A6AD-450F042D3D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31764" name="Straight Connector 31763">
              <a:extLst>
                <a:ext uri="{FF2B5EF4-FFF2-40B4-BE49-F238E27FC236}">
                  <a16:creationId xmlns:a16="http://schemas.microsoft.com/office/drawing/2014/main" id="{9A433C90-9936-4ABD-B763-2CD6C4216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765" name="Straight Connector 31764">
              <a:extLst>
                <a:ext uri="{FF2B5EF4-FFF2-40B4-BE49-F238E27FC236}">
                  <a16:creationId xmlns:a16="http://schemas.microsoft.com/office/drawing/2014/main" id="{06D1147B-1DF4-4FA0-9601-3AB638E3BF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766" name="Straight Connector 31765">
              <a:extLst>
                <a:ext uri="{FF2B5EF4-FFF2-40B4-BE49-F238E27FC236}">
                  <a16:creationId xmlns:a16="http://schemas.microsoft.com/office/drawing/2014/main" id="{89E30F5C-D28E-4B06-847C-1104626FCF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767" name="Straight Connector 31766">
              <a:extLst>
                <a:ext uri="{FF2B5EF4-FFF2-40B4-BE49-F238E27FC236}">
                  <a16:creationId xmlns:a16="http://schemas.microsoft.com/office/drawing/2014/main" id="{11B65F81-D52E-422A-BA2A-0E3294D0C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768" name="Straight Connector 31767">
              <a:extLst>
                <a:ext uri="{FF2B5EF4-FFF2-40B4-BE49-F238E27FC236}">
                  <a16:creationId xmlns:a16="http://schemas.microsoft.com/office/drawing/2014/main" id="{3992E9D3-9DB7-4C46-8AFB-E50194C893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Effect transition="in" filter="fade">
                                      <p:cBhvr>
                                        <p:cTn id="9"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6874" name="Rectangle 36873">
            <a:extLst>
              <a:ext uri="{FF2B5EF4-FFF2-40B4-BE49-F238E27FC236}">
                <a16:creationId xmlns:a16="http://schemas.microsoft.com/office/drawing/2014/main" id="{CBEC666E-043C-4EA7-B3A5-55D2F52D5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a:extLst>
              <a:ext uri="{FF2B5EF4-FFF2-40B4-BE49-F238E27FC236}">
                <a16:creationId xmlns:a16="http://schemas.microsoft.com/office/drawing/2014/main" id="{DCF2436F-5FDA-48D3-C0C5-46B35C0FE4F8}"/>
              </a:ext>
            </a:extLst>
          </p:cNvPr>
          <p:cNvSpPr>
            <a:spLocks noGrp="1" noChangeArrowheads="1"/>
          </p:cNvSpPr>
          <p:nvPr>
            <p:ph type="title"/>
          </p:nvPr>
        </p:nvSpPr>
        <p:spPr>
          <a:xfrm>
            <a:off x="3496395" y="4487332"/>
            <a:ext cx="4220443" cy="1507067"/>
          </a:xfrm>
        </p:spPr>
        <p:txBody>
          <a:bodyPr>
            <a:normAutofit/>
          </a:bodyPr>
          <a:lstStyle/>
          <a:p>
            <a:pPr eaLnBrk="1" hangingPunct="1"/>
            <a:r>
              <a:rPr lang="ru-RU" altLang="ru-KZ" sz="3000" b="1" dirty="0"/>
              <a:t>ЗАМАНАУИ МОЛЕКУЛАЛЫҚ-</a:t>
            </a:r>
            <a:r>
              <a:rPr lang="ru-RU" altLang="ru-KZ" sz="3000" b="1" i="1" dirty="0"/>
              <a:t> </a:t>
            </a:r>
            <a:r>
              <a:rPr lang="ru-RU" altLang="ru-KZ" sz="3000" b="1" dirty="0"/>
              <a:t>ГЕНЕТИКАЛЫҚ КЕЗЕҢ</a:t>
            </a:r>
          </a:p>
        </p:txBody>
      </p:sp>
      <p:sp>
        <p:nvSpPr>
          <p:cNvPr id="36876" name="Snip Diagonal Corner Rectangle 16">
            <a:extLst>
              <a:ext uri="{FF2B5EF4-FFF2-40B4-BE49-F238E27FC236}">
                <a16:creationId xmlns:a16="http://schemas.microsoft.com/office/drawing/2014/main" id="{D05C369B-0FDD-402D-9EE1-858137FB5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2753006"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8" name="Picture 4">
            <a:extLst>
              <a:ext uri="{FF2B5EF4-FFF2-40B4-BE49-F238E27FC236}">
                <a16:creationId xmlns:a16="http://schemas.microsoft.com/office/drawing/2014/main" id="{82603F4F-FFA3-837B-EEC2-7F98F55EA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35" r="22458" b="2"/>
          <a:stretch>
            <a:fillRect/>
          </a:stretch>
        </p:blipFill>
        <p:spPr bwMode="auto">
          <a:xfrm>
            <a:off x="600418" y="786118"/>
            <a:ext cx="2503170" cy="2404227"/>
          </a:xfrm>
          <a:custGeom>
            <a:avLst/>
            <a:gdLst/>
            <a:ahLst/>
            <a:cxnLst/>
            <a:rect l="l" t="t" r="r" b="b"/>
            <a:pathLst>
              <a:path w="3337560" h="2404227">
                <a:moveTo>
                  <a:pt x="384420" y="0"/>
                </a:moveTo>
                <a:lnTo>
                  <a:pt x="3337560" y="0"/>
                </a:lnTo>
                <a:lnTo>
                  <a:pt x="3337560" y="2404227"/>
                </a:lnTo>
                <a:lnTo>
                  <a:pt x="0" y="2404227"/>
                </a:lnTo>
                <a:lnTo>
                  <a:pt x="0" y="38442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a:extLst>
              <a:ext uri="{FF2B5EF4-FFF2-40B4-BE49-F238E27FC236}">
                <a16:creationId xmlns:a16="http://schemas.microsoft.com/office/drawing/2014/main" id="{93383D2E-6199-618D-8A09-0ACA31728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797" r="5716" b="1"/>
          <a:stretch>
            <a:fillRect/>
          </a:stretch>
        </p:blipFill>
        <p:spPr bwMode="auto">
          <a:xfrm>
            <a:off x="600418" y="3344575"/>
            <a:ext cx="2503170" cy="2397590"/>
          </a:xfrm>
          <a:custGeom>
            <a:avLst/>
            <a:gdLst/>
            <a:ahLst/>
            <a:cxnLst/>
            <a:rect l="l" t="t" r="r" b="b"/>
            <a:pathLst>
              <a:path w="3337560" h="2397590">
                <a:moveTo>
                  <a:pt x="0" y="0"/>
                </a:moveTo>
                <a:lnTo>
                  <a:pt x="3337560" y="0"/>
                </a:lnTo>
                <a:lnTo>
                  <a:pt x="3337560" y="2013170"/>
                </a:lnTo>
                <a:lnTo>
                  <a:pt x="2953140" y="2397590"/>
                </a:lnTo>
                <a:lnTo>
                  <a:pt x="0" y="239759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a:extLst>
              <a:ext uri="{FF2B5EF4-FFF2-40B4-BE49-F238E27FC236}">
                <a16:creationId xmlns:a16="http://schemas.microsoft.com/office/drawing/2014/main" id="{6CAFE889-9CB0-832A-7208-F5B4072E2C4C}"/>
              </a:ext>
            </a:extLst>
          </p:cNvPr>
          <p:cNvSpPr>
            <a:spLocks noGrp="1" noChangeArrowheads="1"/>
          </p:cNvSpPr>
          <p:nvPr>
            <p:ph idx="1"/>
          </p:nvPr>
        </p:nvSpPr>
        <p:spPr>
          <a:xfrm>
            <a:off x="3496395" y="685800"/>
            <a:ext cx="4690344" cy="3615267"/>
          </a:xfrm>
        </p:spPr>
        <p:txBody>
          <a:bodyPr>
            <a:normAutofit/>
          </a:bodyPr>
          <a:lstStyle/>
          <a:p>
            <a:pPr eaLnBrk="1" hangingPunct="1">
              <a:lnSpc>
                <a:spcPct val="90000"/>
              </a:lnSpc>
            </a:pPr>
            <a:r>
              <a:rPr lang="ru-RU" altLang="ru-RU" b="1" dirty="0"/>
              <a:t>Генетика мен </a:t>
            </a:r>
            <a:r>
              <a:rPr lang="ru-RU" altLang="ru-RU" b="1" dirty="0" err="1"/>
              <a:t>молекулалық</a:t>
            </a:r>
            <a:r>
              <a:rPr lang="ru-RU" altLang="ru-RU" b="1" dirty="0"/>
              <a:t> биология </a:t>
            </a:r>
            <a:r>
              <a:rPr lang="ru-RU" altLang="ru-RU" b="1" dirty="0" err="1"/>
              <a:t>жетістіктері</a:t>
            </a:r>
            <a:r>
              <a:rPr lang="ru-RU" altLang="ru-RU" b="1" dirty="0"/>
              <a:t>, </a:t>
            </a:r>
          </a:p>
          <a:p>
            <a:pPr eaLnBrk="1" hangingPunct="1">
              <a:lnSpc>
                <a:spcPct val="90000"/>
              </a:lnSpc>
            </a:pPr>
            <a:r>
              <a:rPr lang="ru-RU" altLang="ru-RU" b="1" dirty="0" err="1"/>
              <a:t>электронндық</a:t>
            </a:r>
            <a:r>
              <a:rPr lang="ru-RU" altLang="ru-RU" b="1" dirty="0"/>
              <a:t> </a:t>
            </a:r>
            <a:r>
              <a:rPr lang="ru-RU" altLang="ru-RU" b="1" dirty="0" err="1"/>
              <a:t>микроскоптың</a:t>
            </a:r>
            <a:r>
              <a:rPr lang="ru-RU" altLang="ru-RU" b="1" dirty="0"/>
              <a:t> </a:t>
            </a:r>
            <a:r>
              <a:rPr lang="ru-RU" altLang="ru-RU" b="1" dirty="0" err="1"/>
              <a:t>құрастырылуы</a:t>
            </a:r>
            <a:r>
              <a:rPr lang="ru-RU" altLang="ru-RU" b="1" dirty="0"/>
              <a:t>.</a:t>
            </a:r>
            <a:r>
              <a:rPr lang="ru-RU" altLang="ru-RU" dirty="0"/>
              <a:t> </a:t>
            </a:r>
          </a:p>
          <a:p>
            <a:pPr eaLnBrk="1" hangingPunct="1">
              <a:lnSpc>
                <a:spcPct val="90000"/>
              </a:lnSpc>
            </a:pPr>
            <a:r>
              <a:rPr lang="ru-RU" altLang="ru-RU" b="1" dirty="0" err="1"/>
              <a:t>Тұқым</a:t>
            </a:r>
            <a:r>
              <a:rPr lang="ru-RU" altLang="ru-RU" b="1" dirty="0"/>
              <a:t> </a:t>
            </a:r>
            <a:r>
              <a:rPr lang="ru-RU" altLang="ru-RU" b="1" dirty="0" err="1"/>
              <a:t>қуалаушылық</a:t>
            </a:r>
            <a:r>
              <a:rPr lang="ru-RU" altLang="ru-RU" b="1" dirty="0"/>
              <a:t> </a:t>
            </a:r>
            <a:r>
              <a:rPr lang="ru-RU" altLang="ru-RU" b="1" dirty="0" err="1"/>
              <a:t>белгілерінің</a:t>
            </a:r>
            <a:r>
              <a:rPr lang="ru-RU" altLang="ru-RU" b="1" dirty="0"/>
              <a:t> </a:t>
            </a:r>
            <a:r>
              <a:rPr lang="ru-RU" altLang="ru-RU" b="1" dirty="0" err="1"/>
              <a:t>берудегі</a:t>
            </a:r>
            <a:r>
              <a:rPr lang="ru-RU" altLang="ru-RU" b="1" dirty="0"/>
              <a:t> ДНҚ </a:t>
            </a:r>
            <a:r>
              <a:rPr lang="ru-RU" altLang="ru-RU" b="1" dirty="0" err="1"/>
              <a:t>рөлінің</a:t>
            </a:r>
            <a:r>
              <a:rPr lang="ru-RU" altLang="ru-RU" b="1" dirty="0"/>
              <a:t> </a:t>
            </a:r>
            <a:r>
              <a:rPr lang="ru-RU" altLang="ru-RU" b="1" dirty="0" err="1"/>
              <a:t>дәлелі</a:t>
            </a:r>
            <a:r>
              <a:rPr lang="ru-RU" altLang="ru-RU" b="1" dirty="0"/>
              <a:t>.</a:t>
            </a:r>
          </a:p>
          <a:p>
            <a:pPr eaLnBrk="1" hangingPunct="1">
              <a:lnSpc>
                <a:spcPct val="90000"/>
              </a:lnSpc>
            </a:pPr>
            <a:r>
              <a:rPr lang="ru-RU" altLang="ru-RU" b="1" dirty="0" err="1"/>
              <a:t>Молекулалық</a:t>
            </a:r>
            <a:r>
              <a:rPr lang="en-US" altLang="ru-RU" b="1" dirty="0"/>
              <a:t>-</a:t>
            </a:r>
            <a:r>
              <a:rPr lang="kk-KZ" altLang="ru-RU" b="1" dirty="0"/>
              <a:t>биологиялық және генетикалық зерттеулердің нысандары ретінде </a:t>
            </a:r>
            <a:r>
              <a:rPr lang="ru-RU" altLang="ru-RU" b="1" dirty="0" err="1"/>
              <a:t>бактериялар</a:t>
            </a:r>
            <a:r>
              <a:rPr lang="ru-RU" altLang="ru-RU" b="1" dirty="0"/>
              <a:t>, </a:t>
            </a:r>
            <a:r>
              <a:rPr lang="ru-RU" altLang="ru-RU" b="1" dirty="0" err="1"/>
              <a:t>вирустар</a:t>
            </a:r>
            <a:r>
              <a:rPr lang="ru-RU" altLang="ru-RU" b="1" dirty="0"/>
              <a:t> мен </a:t>
            </a:r>
            <a:r>
              <a:rPr lang="ru-RU" altLang="ru-RU" b="1" dirty="0" err="1"/>
              <a:t>плазмидтерді</a:t>
            </a:r>
            <a:r>
              <a:rPr lang="ru-RU" altLang="ru-RU" b="1" dirty="0"/>
              <a:t> </a:t>
            </a:r>
            <a:r>
              <a:rPr lang="ru-RU" altLang="ru-RU" b="1" dirty="0" err="1"/>
              <a:t>пайдалану</a:t>
            </a:r>
            <a:endParaRPr lang="ru-RU" altLang="ru-RU" b="1" dirty="0"/>
          </a:p>
        </p:txBody>
      </p:sp>
      <p:grpSp>
        <p:nvGrpSpPr>
          <p:cNvPr id="36878" name="Group 36877">
            <a:extLst>
              <a:ext uri="{FF2B5EF4-FFF2-40B4-BE49-F238E27FC236}">
                <a16:creationId xmlns:a16="http://schemas.microsoft.com/office/drawing/2014/main" id="{ADDE2C3E-3205-470A-BD3C-E856A8E21F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36879" name="Straight Connector 36878">
              <a:extLst>
                <a:ext uri="{FF2B5EF4-FFF2-40B4-BE49-F238E27FC236}">
                  <a16:creationId xmlns:a16="http://schemas.microsoft.com/office/drawing/2014/main" id="{69FA431E-B32D-412B-8EE8-27BFACD9B9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880" name="Straight Connector 36879">
              <a:extLst>
                <a:ext uri="{FF2B5EF4-FFF2-40B4-BE49-F238E27FC236}">
                  <a16:creationId xmlns:a16="http://schemas.microsoft.com/office/drawing/2014/main" id="{7F1AC587-B106-44DD-92F0-2DCA0B700D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881" name="Straight Connector 36880">
              <a:extLst>
                <a:ext uri="{FF2B5EF4-FFF2-40B4-BE49-F238E27FC236}">
                  <a16:creationId xmlns:a16="http://schemas.microsoft.com/office/drawing/2014/main" id="{CFFBA5D3-FE61-4D23-AB2F-EC12CE5A6C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882" name="Straight Connector 36881">
              <a:extLst>
                <a:ext uri="{FF2B5EF4-FFF2-40B4-BE49-F238E27FC236}">
                  <a16:creationId xmlns:a16="http://schemas.microsoft.com/office/drawing/2014/main" id="{DA661ABF-E2D0-44E1-9762-393FF470A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883" name="Straight Connector 36882">
              <a:extLst>
                <a:ext uri="{FF2B5EF4-FFF2-40B4-BE49-F238E27FC236}">
                  <a16:creationId xmlns:a16="http://schemas.microsoft.com/office/drawing/2014/main" id="{F0F6BF17-560A-4388-83EB-CD5FABE5DE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27336" name="Rectangle 227335">
            <a:extLst>
              <a:ext uri="{FF2B5EF4-FFF2-40B4-BE49-F238E27FC236}">
                <a16:creationId xmlns:a16="http://schemas.microsoft.com/office/drawing/2014/main" id="{89220CFE-A3C6-448E-A8C7-CEAED9325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30" name="Rectangle 2">
            <a:extLst>
              <a:ext uri="{FF2B5EF4-FFF2-40B4-BE49-F238E27FC236}">
                <a16:creationId xmlns:a16="http://schemas.microsoft.com/office/drawing/2014/main" id="{1FA1845A-7965-1831-2D8D-D3FA5F397373}"/>
              </a:ext>
            </a:extLst>
          </p:cNvPr>
          <p:cNvSpPr>
            <a:spLocks noGrp="1" noChangeArrowheads="1"/>
          </p:cNvSpPr>
          <p:nvPr>
            <p:ph type="title"/>
          </p:nvPr>
        </p:nvSpPr>
        <p:spPr>
          <a:xfrm>
            <a:off x="3496395" y="4487332"/>
            <a:ext cx="4220443" cy="1507067"/>
          </a:xfrm>
        </p:spPr>
        <p:txBody>
          <a:bodyPr rtlCol="0">
            <a:normAutofit/>
          </a:bodyPr>
          <a:lstStyle/>
          <a:p>
            <a:pPr eaLnBrk="1" fontAlgn="auto" hangingPunct="1">
              <a:spcAft>
                <a:spcPts val="0"/>
              </a:spcAft>
              <a:defRPr/>
            </a:pPr>
            <a:r>
              <a:rPr lang="ru-RU" b="1"/>
              <a:t>МЕДИЦИНАЛЫҚ МИКРОБИОЛОГИЯ</a:t>
            </a:r>
          </a:p>
        </p:txBody>
      </p:sp>
      <p:sp>
        <p:nvSpPr>
          <p:cNvPr id="227338" name="Snip Diagonal Corner Rectangle 25">
            <a:extLst>
              <a:ext uri="{FF2B5EF4-FFF2-40B4-BE49-F238E27FC236}">
                <a16:creationId xmlns:a16="http://schemas.microsoft.com/office/drawing/2014/main" id="{2E91ED80-632C-4328-8E5C-0CAF33E77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2753006"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МИКРОБИОЛОГИЯ ЗЕРТХАНАСЫ. БҰЛ НАҚТЫЛЫҚ. ЖЕДЕЛДІК. СЕНІМДІЛІК. | «Ұлттық  ғылыми медициналық орталық» АҚ">
            <a:extLst>
              <a:ext uri="{FF2B5EF4-FFF2-40B4-BE49-F238E27FC236}">
                <a16:creationId xmlns:a16="http://schemas.microsoft.com/office/drawing/2014/main" id="{391F9BEE-5A17-8592-3618-EF22692AA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798" r="39918" b="-1"/>
          <a:stretch>
            <a:fillRect/>
          </a:stretch>
        </p:blipFill>
        <p:spPr bwMode="auto">
          <a:xfrm>
            <a:off x="600418" y="786117"/>
            <a:ext cx="2503170" cy="4956048"/>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a:noFill/>
          <a:extLst>
            <a:ext uri="{909E8E84-426E-40DD-AFC4-6F175D3DCCD1}">
              <a14:hiddenFill xmlns:a14="http://schemas.microsoft.com/office/drawing/2010/main">
                <a:solidFill>
                  <a:srgbClr val="FFFFFF"/>
                </a:solidFill>
              </a14:hiddenFill>
            </a:ext>
          </a:extLst>
        </p:spPr>
      </p:pic>
      <p:sp>
        <p:nvSpPr>
          <p:cNvPr id="227331" name="Rectangle 3">
            <a:extLst>
              <a:ext uri="{FF2B5EF4-FFF2-40B4-BE49-F238E27FC236}">
                <a16:creationId xmlns:a16="http://schemas.microsoft.com/office/drawing/2014/main" id="{E798DFAB-46D7-8D1D-9EC0-A4A1595643CB}"/>
              </a:ext>
            </a:extLst>
          </p:cNvPr>
          <p:cNvSpPr>
            <a:spLocks noGrp="1" noChangeArrowheads="1"/>
          </p:cNvSpPr>
          <p:nvPr>
            <p:ph idx="1"/>
          </p:nvPr>
        </p:nvSpPr>
        <p:spPr>
          <a:xfrm>
            <a:off x="3496395" y="685800"/>
            <a:ext cx="4690344" cy="3615267"/>
          </a:xfrm>
        </p:spPr>
        <p:txBody>
          <a:bodyPr>
            <a:normAutofit/>
          </a:bodyPr>
          <a:lstStyle/>
          <a:p>
            <a:pPr eaLnBrk="1" hangingPunct="1">
              <a:lnSpc>
                <a:spcPct val="90000"/>
              </a:lnSpc>
            </a:pPr>
            <a:r>
              <a:rPr lang="ru-RU" altLang="ru-RU" sz="1600" b="1"/>
              <a:t>Медициналық микробиология келесідей бактериология, вирусология, микология, иммунология, протозоология болып ажыратылады .</a:t>
            </a:r>
          </a:p>
          <a:p>
            <a:pPr eaLnBrk="1" hangingPunct="1">
              <a:lnSpc>
                <a:spcPct val="90000"/>
              </a:lnSpc>
            </a:pPr>
            <a:r>
              <a:rPr lang="ru-RU" altLang="ru-RU" sz="1600" b="1"/>
              <a:t>Медициналық микробиология адамның инфекциялық ауруларының қоздырғыштарын, олардың морфологиясы, физиологиясы, экологиясын, биологиялық және генетикалық сипаттамаларын  зерттейді, оларды баптау мен идентификациялаудың әдістерін, оларды диагностикалаудың, емдеу мен алдын алудың арнайы әдістерін жасап шығарады.</a:t>
            </a:r>
          </a:p>
        </p:txBody>
      </p:sp>
      <p:grpSp>
        <p:nvGrpSpPr>
          <p:cNvPr id="227340" name="Group 227339">
            <a:extLst>
              <a:ext uri="{FF2B5EF4-FFF2-40B4-BE49-F238E27FC236}">
                <a16:creationId xmlns:a16="http://schemas.microsoft.com/office/drawing/2014/main" id="{13A271B6-83F2-4E87-A6AD-450F042D3D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27341" name="Straight Connector 227340">
              <a:extLst>
                <a:ext uri="{FF2B5EF4-FFF2-40B4-BE49-F238E27FC236}">
                  <a16:creationId xmlns:a16="http://schemas.microsoft.com/office/drawing/2014/main" id="{9A433C90-9936-4ABD-B763-2CD6C4216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7342" name="Straight Connector 227341">
              <a:extLst>
                <a:ext uri="{FF2B5EF4-FFF2-40B4-BE49-F238E27FC236}">
                  <a16:creationId xmlns:a16="http://schemas.microsoft.com/office/drawing/2014/main" id="{06D1147B-1DF4-4FA0-9601-3AB638E3BF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7343" name="Straight Connector 227342">
              <a:extLst>
                <a:ext uri="{FF2B5EF4-FFF2-40B4-BE49-F238E27FC236}">
                  <a16:creationId xmlns:a16="http://schemas.microsoft.com/office/drawing/2014/main" id="{89E30F5C-D28E-4B06-847C-1104626FCF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7344" name="Straight Connector 227343">
              <a:extLst>
                <a:ext uri="{FF2B5EF4-FFF2-40B4-BE49-F238E27FC236}">
                  <a16:creationId xmlns:a16="http://schemas.microsoft.com/office/drawing/2014/main" id="{11B65F81-D52E-422A-BA2A-0E3294D0C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7345" name="Straight Connector 227344">
              <a:extLst>
                <a:ext uri="{FF2B5EF4-FFF2-40B4-BE49-F238E27FC236}">
                  <a16:creationId xmlns:a16="http://schemas.microsoft.com/office/drawing/2014/main" id="{3992E9D3-9DB7-4C46-8AFB-E50194C893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7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73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2A1911-147B-A022-8CCE-B992AF07D564}"/>
              </a:ext>
            </a:extLst>
          </p:cNvPr>
          <p:cNvSpPr>
            <a:spLocks noGrp="1"/>
          </p:cNvSpPr>
          <p:nvPr>
            <p:ph type="title"/>
          </p:nvPr>
        </p:nvSpPr>
        <p:spPr>
          <a:xfrm>
            <a:off x="755576" y="5013176"/>
            <a:ext cx="6332691" cy="1006624"/>
          </a:xfrm>
        </p:spPr>
        <p:txBody>
          <a:bodyPr>
            <a:normAutofit fontScale="90000"/>
          </a:bodyPr>
          <a:lstStyle/>
          <a:p>
            <a:r>
              <a:rPr lang="ru-RU" dirty="0" err="1"/>
              <a:t>Фармацевтикалы</a:t>
            </a:r>
            <a:r>
              <a:rPr lang="kk-KZ" dirty="0"/>
              <a:t>қ микробиология</a:t>
            </a:r>
            <a:endParaRPr lang="ru-KZ" dirty="0"/>
          </a:p>
        </p:txBody>
      </p:sp>
      <p:sp>
        <p:nvSpPr>
          <p:cNvPr id="3" name="Объект 2">
            <a:extLst>
              <a:ext uri="{FF2B5EF4-FFF2-40B4-BE49-F238E27FC236}">
                <a16:creationId xmlns:a16="http://schemas.microsoft.com/office/drawing/2014/main" id="{04DE48FA-2508-BC44-80A5-57912F7EB70B}"/>
              </a:ext>
            </a:extLst>
          </p:cNvPr>
          <p:cNvSpPr>
            <a:spLocks noGrp="1"/>
          </p:cNvSpPr>
          <p:nvPr>
            <p:ph idx="1"/>
          </p:nvPr>
        </p:nvSpPr>
        <p:spPr>
          <a:xfrm>
            <a:off x="533400" y="533400"/>
            <a:ext cx="7855024" cy="4551784"/>
          </a:xfrm>
        </p:spPr>
        <p:txBody>
          <a:bodyPr>
            <a:normAutofit/>
          </a:bodyPr>
          <a:lstStyle/>
          <a:p>
            <a:r>
              <a:rPr lang="kk-KZ" dirty="0"/>
              <a:t>өсімдік дәрілік шикізаттардың эпифитті және фитопатогенді микрофлорасын;</a:t>
            </a:r>
          </a:p>
          <a:p>
            <a:pPr lvl="0"/>
            <a:r>
              <a:rPr lang="kk-KZ" dirty="0"/>
              <a:t>өсімдік дәрілік шикізаттар мен дайын дәрілік формаларының, ауа,су,топырақ микрофлорасы туралы зерттеулер қорытындысын тұжырымдау;</a:t>
            </a:r>
            <a:endParaRPr lang="ru-KZ" dirty="0"/>
          </a:p>
          <a:p>
            <a:pPr lvl="0"/>
            <a:r>
              <a:rPr lang="kk-KZ" dirty="0"/>
              <a:t>дәрілік шикізаттың және дайын дәрілердің ластануына микробиологиялық бақылау жүргізу;</a:t>
            </a:r>
            <a:endParaRPr lang="ru-KZ" dirty="0"/>
          </a:p>
          <a:p>
            <a:pPr lvl="0"/>
            <a:r>
              <a:rPr lang="kk-KZ" dirty="0"/>
              <a:t>фармацевтикалық өндірісте және дәріхана жағдайында сыртқы орта мекен жайын дезинфектанттармен залалсыздандыруды;</a:t>
            </a:r>
          </a:p>
          <a:p>
            <a:pPr lvl="0"/>
            <a:r>
              <a:rPr lang="ru-RU" dirty="0" err="1"/>
              <a:t>тексерілетін</a:t>
            </a:r>
            <a:r>
              <a:rPr lang="kk-KZ" dirty="0"/>
              <a:t> материалды алу және бактериологиялық зертханаға жеткізу</a:t>
            </a:r>
            <a:endParaRPr lang="ru-KZ" dirty="0"/>
          </a:p>
          <a:p>
            <a:endParaRPr lang="ru-KZ" dirty="0"/>
          </a:p>
          <a:p>
            <a:endParaRPr lang="ru-KZ" dirty="0"/>
          </a:p>
        </p:txBody>
      </p:sp>
    </p:spTree>
    <p:extLst>
      <p:ext uri="{BB962C8B-B14F-4D97-AF65-F5344CB8AC3E}">
        <p14:creationId xmlns:p14="http://schemas.microsoft.com/office/powerpoint/2010/main" val="2242327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8B02E46-A5E2-03AE-0D9E-92E45E9ABC5A}"/>
              </a:ext>
            </a:extLst>
          </p:cNvPr>
          <p:cNvSpPr>
            <a:spLocks noGrp="1"/>
          </p:cNvSpPr>
          <p:nvPr>
            <p:ph idx="1"/>
          </p:nvPr>
        </p:nvSpPr>
        <p:spPr/>
        <p:txBody>
          <a:bodyPr/>
          <a:lstStyle/>
          <a:p>
            <a:pPr lvl="0"/>
            <a:r>
              <a:rPr lang="kk-KZ" dirty="0"/>
              <a:t>Фильтрация әдісімен дәрілік шикізаттардың микроорганизмдермен зақымдалғанын анықтау.</a:t>
            </a:r>
            <a:endParaRPr lang="ru-KZ" dirty="0"/>
          </a:p>
          <a:p>
            <a:pPr lvl="0"/>
            <a:r>
              <a:rPr lang="kk-KZ" dirty="0"/>
              <a:t>Әртүрлі дайын дәрілердегі микроорганизмдердің мөлшерлі санын шектейтін нормативті құжаттар.</a:t>
            </a:r>
            <a:endParaRPr lang="ru-KZ" dirty="0"/>
          </a:p>
          <a:p>
            <a:pPr lvl="0"/>
            <a:r>
              <a:rPr lang="kk-KZ" dirty="0"/>
              <a:t>Әртүрлі дайын дәрілердегі микроорганизмдердің мөлшерлі санын шектейтін заңдар. </a:t>
            </a:r>
            <a:endParaRPr lang="ru-KZ" dirty="0"/>
          </a:p>
          <a:p>
            <a:endParaRPr lang="ru-KZ" dirty="0"/>
          </a:p>
        </p:txBody>
      </p:sp>
    </p:spTree>
    <p:extLst>
      <p:ext uri="{BB962C8B-B14F-4D97-AF65-F5344CB8AC3E}">
        <p14:creationId xmlns:p14="http://schemas.microsoft.com/office/powerpoint/2010/main" val="228671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94568" name="Rectangle 194567">
            <a:extLst>
              <a:ext uri="{FF2B5EF4-FFF2-40B4-BE49-F238E27FC236}">
                <a16:creationId xmlns:a16="http://schemas.microsoft.com/office/drawing/2014/main" id="{256FCDAA-76C3-414B-9868-73075E15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70" name="Snip Diagonal Corner Rectangle 16">
            <a:extLst>
              <a:ext uri="{FF2B5EF4-FFF2-40B4-BE49-F238E27FC236}">
                <a16:creationId xmlns:a16="http://schemas.microsoft.com/office/drawing/2014/main" id="{02C8A649-1D4D-44CF-8C8E-C38947F4C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2753006"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6" name="Picture 9">
            <a:extLst>
              <a:ext uri="{FF2B5EF4-FFF2-40B4-BE49-F238E27FC236}">
                <a16:creationId xmlns:a16="http://schemas.microsoft.com/office/drawing/2014/main" id="{D4D36598-C5BE-9706-0C8D-A3B00B2398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6286" y="1318072"/>
            <a:ext cx="2266158" cy="16920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8">
            <a:extLst>
              <a:ext uri="{FF2B5EF4-FFF2-40B4-BE49-F238E27FC236}">
                <a16:creationId xmlns:a16="http://schemas.microsoft.com/office/drawing/2014/main" id="{F7662BDA-0523-9662-BD8A-D7E769937D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6286" y="3759220"/>
            <a:ext cx="2265192" cy="1630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Rectangle 3">
            <a:extLst>
              <a:ext uri="{FF2B5EF4-FFF2-40B4-BE49-F238E27FC236}">
                <a16:creationId xmlns:a16="http://schemas.microsoft.com/office/drawing/2014/main" id="{C1E4AF7E-2BD6-4D04-F6EB-D4AEF0557694}"/>
              </a:ext>
            </a:extLst>
          </p:cNvPr>
          <p:cNvSpPr>
            <a:spLocks noGrp="1" noChangeArrowheads="1"/>
          </p:cNvSpPr>
          <p:nvPr>
            <p:ph idx="1"/>
          </p:nvPr>
        </p:nvSpPr>
        <p:spPr>
          <a:xfrm>
            <a:off x="2555776" y="685800"/>
            <a:ext cx="6112724" cy="5983560"/>
          </a:xfrm>
        </p:spPr>
        <p:txBody>
          <a:bodyPr rtlCol="0">
            <a:normAutofit/>
          </a:bodyPr>
          <a:lstStyle/>
          <a:p>
            <a:pPr marL="2209800" lvl="4" indent="-381000" eaLnBrk="1" fontAlgn="auto" hangingPunct="1">
              <a:spcAft>
                <a:spcPts val="0"/>
              </a:spcAft>
              <a:buFont typeface="Wingdings" panose="05000000000000000000" pitchFamily="2" charset="2"/>
              <a:buNone/>
              <a:defRPr/>
            </a:pPr>
            <a:r>
              <a:rPr lang="ru-RU" altLang="ru-RU" sz="2000" b="1" dirty="0"/>
              <a:t>МИКРОБИОЛОГИЯЛЫҚ ДИАГНОСТИКА ӘДІСТЕРІ:</a:t>
            </a:r>
          </a:p>
          <a:p>
            <a:pPr marL="2209800" lvl="4" indent="-381000" eaLnBrk="1" fontAlgn="auto" hangingPunct="1">
              <a:spcAft>
                <a:spcPts val="0"/>
              </a:spcAft>
              <a:buFontTx/>
              <a:buNone/>
              <a:defRPr/>
            </a:pPr>
            <a:r>
              <a:rPr lang="ru-RU" altLang="ru-RU" sz="2000" b="1" dirty="0"/>
              <a:t>1. </a:t>
            </a:r>
            <a:r>
              <a:rPr lang="ru-RU" altLang="ru-RU" sz="2000" b="1" dirty="0" err="1"/>
              <a:t>Микроскопиялық</a:t>
            </a:r>
            <a:r>
              <a:rPr lang="ru-RU" altLang="ru-RU" sz="2000" b="1" dirty="0"/>
              <a:t> </a:t>
            </a:r>
            <a:r>
              <a:rPr lang="ru-RU" altLang="ru-RU" sz="2000" b="1" dirty="0" err="1"/>
              <a:t>әдіс</a:t>
            </a:r>
            <a:r>
              <a:rPr lang="ru-RU" altLang="ru-RU" sz="2000" b="1" dirty="0"/>
              <a:t>.</a:t>
            </a:r>
          </a:p>
          <a:p>
            <a:pPr marL="2209800" lvl="4" indent="-381000" eaLnBrk="1" fontAlgn="auto" hangingPunct="1">
              <a:spcAft>
                <a:spcPts val="0"/>
              </a:spcAft>
              <a:buFontTx/>
              <a:buNone/>
              <a:defRPr/>
            </a:pPr>
            <a:r>
              <a:rPr lang="ru-RU" altLang="ru-RU" sz="2000" b="1" dirty="0"/>
              <a:t>2. </a:t>
            </a:r>
            <a:r>
              <a:rPr lang="ru-RU" altLang="ru-RU" sz="2000" b="1" dirty="0" err="1"/>
              <a:t>Микробиологиялық</a:t>
            </a:r>
            <a:r>
              <a:rPr lang="ru-RU" altLang="ru-RU" sz="2000" b="1" dirty="0"/>
              <a:t> (</a:t>
            </a:r>
            <a:r>
              <a:rPr lang="ru-RU" altLang="ru-RU" sz="2000" b="1" dirty="0" err="1"/>
              <a:t>бактериологиялық</a:t>
            </a:r>
            <a:r>
              <a:rPr lang="ru-RU" altLang="ru-RU" sz="2000" b="1" dirty="0"/>
              <a:t>) </a:t>
            </a:r>
            <a:r>
              <a:rPr lang="ru-RU" altLang="ru-RU" sz="2000" b="1" dirty="0" err="1"/>
              <a:t>әдіс</a:t>
            </a:r>
            <a:r>
              <a:rPr lang="ru-RU" altLang="ru-RU" sz="2000" b="1" dirty="0"/>
              <a:t>.</a:t>
            </a:r>
          </a:p>
          <a:p>
            <a:pPr marL="2209800" lvl="4" indent="-381000" eaLnBrk="1" fontAlgn="auto" hangingPunct="1">
              <a:spcAft>
                <a:spcPts val="0"/>
              </a:spcAft>
              <a:buFontTx/>
              <a:buNone/>
              <a:defRPr/>
            </a:pPr>
            <a:r>
              <a:rPr lang="ru-RU" altLang="ru-RU" sz="2000" b="1" dirty="0"/>
              <a:t>3. </a:t>
            </a:r>
            <a:r>
              <a:rPr lang="ru-RU" altLang="ru-RU" sz="2000" b="1" dirty="0" err="1"/>
              <a:t>Биологиялық</a:t>
            </a:r>
            <a:r>
              <a:rPr lang="ru-RU" altLang="ru-RU" sz="2000" b="1" dirty="0"/>
              <a:t> </a:t>
            </a:r>
            <a:r>
              <a:rPr lang="ru-RU" altLang="ru-RU" sz="2000" b="1" dirty="0" err="1"/>
              <a:t>әдіс</a:t>
            </a:r>
            <a:r>
              <a:rPr lang="ru-RU" altLang="ru-RU" sz="2000" b="1" dirty="0"/>
              <a:t>.</a:t>
            </a:r>
          </a:p>
          <a:p>
            <a:pPr marL="2209800" lvl="4" indent="-381000" eaLnBrk="1" fontAlgn="auto" hangingPunct="1">
              <a:spcAft>
                <a:spcPts val="0"/>
              </a:spcAft>
              <a:buFontTx/>
              <a:buNone/>
              <a:defRPr/>
            </a:pPr>
            <a:r>
              <a:rPr lang="ru-RU" altLang="ru-RU" sz="2000" b="1" dirty="0"/>
              <a:t>4. </a:t>
            </a:r>
            <a:r>
              <a:rPr lang="ru-RU" altLang="ru-RU" sz="2000" b="1" dirty="0" err="1"/>
              <a:t>Иммунологиялық</a:t>
            </a:r>
            <a:r>
              <a:rPr lang="ru-RU" altLang="ru-RU" sz="2000" b="1" dirty="0"/>
              <a:t> </a:t>
            </a:r>
            <a:r>
              <a:rPr lang="ru-RU" altLang="ru-RU" sz="2000" b="1" dirty="0" err="1"/>
              <a:t>әдіс</a:t>
            </a:r>
            <a:r>
              <a:rPr lang="ru-RU" altLang="ru-RU" sz="2000" b="1" dirty="0"/>
              <a:t>.</a:t>
            </a:r>
          </a:p>
          <a:p>
            <a:pPr marL="2209800" lvl="4" indent="-381000" eaLnBrk="1" fontAlgn="auto" hangingPunct="1">
              <a:spcAft>
                <a:spcPts val="0"/>
              </a:spcAft>
              <a:buFontTx/>
              <a:buNone/>
              <a:defRPr/>
            </a:pPr>
            <a:r>
              <a:rPr lang="ru-RU" altLang="ru-RU" sz="2000" b="1" dirty="0"/>
              <a:t>         -</a:t>
            </a:r>
            <a:r>
              <a:rPr lang="ru-RU" altLang="ru-RU" sz="2000" b="1" dirty="0" err="1"/>
              <a:t>серологиялық</a:t>
            </a:r>
            <a:r>
              <a:rPr lang="ru-RU" altLang="ru-RU" sz="2000" b="1" dirty="0"/>
              <a:t>, </a:t>
            </a:r>
          </a:p>
          <a:p>
            <a:pPr marL="2209800" lvl="4" indent="-381000" eaLnBrk="1" fontAlgn="auto" hangingPunct="1">
              <a:spcAft>
                <a:spcPts val="0"/>
              </a:spcAft>
              <a:buFontTx/>
              <a:buNone/>
              <a:defRPr/>
            </a:pPr>
            <a:r>
              <a:rPr lang="ru-RU" altLang="ru-RU" sz="2000" b="1" dirty="0"/>
              <a:t>         -</a:t>
            </a:r>
            <a:r>
              <a:rPr lang="ru-RU" altLang="ru-RU" sz="2000" b="1" dirty="0" err="1"/>
              <a:t>аллергологиялық</a:t>
            </a:r>
            <a:r>
              <a:rPr lang="ru-RU" altLang="ru-RU" sz="2000" dirty="0"/>
              <a:t> </a:t>
            </a:r>
          </a:p>
          <a:p>
            <a:pPr marL="2209800" lvl="4" indent="-381000" eaLnBrk="1" fontAlgn="auto" hangingPunct="1">
              <a:spcAft>
                <a:spcPts val="0"/>
              </a:spcAft>
              <a:buFontTx/>
              <a:buNone/>
              <a:defRPr/>
            </a:pPr>
            <a:r>
              <a:rPr lang="ru-RU" altLang="ru-RU" sz="2000" dirty="0"/>
              <a:t> </a:t>
            </a:r>
            <a:r>
              <a:rPr lang="ru-RU" altLang="ru-RU" sz="2000" b="1" dirty="0"/>
              <a:t>5. </a:t>
            </a:r>
            <a:r>
              <a:rPr lang="ru-RU" altLang="ru-RU" sz="2000" b="1" dirty="0" err="1"/>
              <a:t>Молекулалық-генетикалық</a:t>
            </a:r>
            <a:r>
              <a:rPr lang="ru-RU" altLang="ru-RU" sz="2000" b="1" dirty="0"/>
              <a:t> </a:t>
            </a:r>
            <a:r>
              <a:rPr lang="ru-RU" altLang="ru-RU" sz="2000" b="1" dirty="0" err="1"/>
              <a:t>әдіс</a:t>
            </a:r>
            <a:r>
              <a:rPr lang="ru-RU" altLang="ru-RU" sz="2000" b="1" dirty="0"/>
              <a:t>.</a:t>
            </a:r>
          </a:p>
          <a:p>
            <a:pPr marL="2209800" lvl="4" indent="-381000" eaLnBrk="1" fontAlgn="auto" hangingPunct="1">
              <a:spcAft>
                <a:spcPts val="0"/>
              </a:spcAft>
              <a:buFont typeface="Wingdings" panose="05000000000000000000" pitchFamily="2" charset="2"/>
              <a:buNone/>
              <a:defRPr/>
            </a:pPr>
            <a:endParaRPr lang="ru-RU" altLang="ru-RU" b="1" dirty="0"/>
          </a:p>
        </p:txBody>
      </p:sp>
      <p:grpSp>
        <p:nvGrpSpPr>
          <p:cNvPr id="194572" name="Group 194571">
            <a:extLst>
              <a:ext uri="{FF2B5EF4-FFF2-40B4-BE49-F238E27FC236}">
                <a16:creationId xmlns:a16="http://schemas.microsoft.com/office/drawing/2014/main" id="{67C5301E-91B2-4536-893D-47EA274444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94573" name="Straight Connector 194572">
              <a:extLst>
                <a:ext uri="{FF2B5EF4-FFF2-40B4-BE49-F238E27FC236}">
                  <a16:creationId xmlns:a16="http://schemas.microsoft.com/office/drawing/2014/main" id="{F83E5BFD-97A3-4CE9-8A0E-58925ADC2F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4574" name="Straight Connector 194573">
              <a:extLst>
                <a:ext uri="{FF2B5EF4-FFF2-40B4-BE49-F238E27FC236}">
                  <a16:creationId xmlns:a16="http://schemas.microsoft.com/office/drawing/2014/main" id="{7D47D4CB-D05F-43B7-8F49-A8C05F1529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4575" name="Straight Connector 194574">
              <a:extLst>
                <a:ext uri="{FF2B5EF4-FFF2-40B4-BE49-F238E27FC236}">
                  <a16:creationId xmlns:a16="http://schemas.microsoft.com/office/drawing/2014/main" id="{35A6C8F7-8B78-4F06-BB3B-CEDC620AE1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4576" name="Straight Connector 194575">
              <a:extLst>
                <a:ext uri="{FF2B5EF4-FFF2-40B4-BE49-F238E27FC236}">
                  <a16:creationId xmlns:a16="http://schemas.microsoft.com/office/drawing/2014/main" id="{C34E8F06-BC4C-45A5-8A7F-CDF897B95F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4577" name="Straight Connector 194576">
              <a:extLst>
                <a:ext uri="{FF2B5EF4-FFF2-40B4-BE49-F238E27FC236}">
                  <a16:creationId xmlns:a16="http://schemas.microsoft.com/office/drawing/2014/main" id="{8288604C-C490-4533-AA80-11F92325C7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Effect transition="in" filter="wipe(left)">
                                      <p:cBhvr>
                                        <p:cTn id="7" dur="500"/>
                                        <p:tgtEl>
                                          <p:spTgt spid="19456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4563">
                                            <p:txEl>
                                              <p:pRg st="1" end="1"/>
                                            </p:txEl>
                                          </p:spTgt>
                                        </p:tgtEl>
                                        <p:attrNameLst>
                                          <p:attrName>style.visibility</p:attrName>
                                        </p:attrNameLst>
                                      </p:cBhvr>
                                      <p:to>
                                        <p:strVal val="visible"/>
                                      </p:to>
                                    </p:set>
                                    <p:animEffect transition="in" filter="wipe(left)">
                                      <p:cBhvr>
                                        <p:cTn id="10" dur="500"/>
                                        <p:tgtEl>
                                          <p:spTgt spid="19456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4563">
                                            <p:txEl>
                                              <p:pRg st="2" end="2"/>
                                            </p:txEl>
                                          </p:spTgt>
                                        </p:tgtEl>
                                        <p:attrNameLst>
                                          <p:attrName>style.visibility</p:attrName>
                                        </p:attrNameLst>
                                      </p:cBhvr>
                                      <p:to>
                                        <p:strVal val="visible"/>
                                      </p:to>
                                    </p:set>
                                    <p:animEffect transition="in" filter="wipe(left)">
                                      <p:cBhvr>
                                        <p:cTn id="13" dur="500"/>
                                        <p:tgtEl>
                                          <p:spTgt spid="19456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4563">
                                            <p:txEl>
                                              <p:pRg st="3" end="3"/>
                                            </p:txEl>
                                          </p:spTgt>
                                        </p:tgtEl>
                                        <p:attrNameLst>
                                          <p:attrName>style.visibility</p:attrName>
                                        </p:attrNameLst>
                                      </p:cBhvr>
                                      <p:to>
                                        <p:strVal val="visible"/>
                                      </p:to>
                                    </p:set>
                                    <p:animEffect transition="in" filter="wipe(left)">
                                      <p:cBhvr>
                                        <p:cTn id="16" dur="500"/>
                                        <p:tgtEl>
                                          <p:spTgt spid="19456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4563">
                                            <p:txEl>
                                              <p:pRg st="4" end="4"/>
                                            </p:txEl>
                                          </p:spTgt>
                                        </p:tgtEl>
                                        <p:attrNameLst>
                                          <p:attrName>style.visibility</p:attrName>
                                        </p:attrNameLst>
                                      </p:cBhvr>
                                      <p:to>
                                        <p:strVal val="visible"/>
                                      </p:to>
                                    </p:set>
                                    <p:animEffect transition="in" filter="wipe(left)">
                                      <p:cBhvr>
                                        <p:cTn id="19" dur="500"/>
                                        <p:tgtEl>
                                          <p:spTgt spid="19456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4563">
                                            <p:txEl>
                                              <p:pRg st="5" end="5"/>
                                            </p:txEl>
                                          </p:spTgt>
                                        </p:tgtEl>
                                        <p:attrNameLst>
                                          <p:attrName>style.visibility</p:attrName>
                                        </p:attrNameLst>
                                      </p:cBhvr>
                                      <p:to>
                                        <p:strVal val="visible"/>
                                      </p:to>
                                    </p:set>
                                    <p:animEffect transition="in" filter="wipe(left)">
                                      <p:cBhvr>
                                        <p:cTn id="22" dur="500"/>
                                        <p:tgtEl>
                                          <p:spTgt spid="19456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4563">
                                            <p:txEl>
                                              <p:pRg st="6" end="6"/>
                                            </p:txEl>
                                          </p:spTgt>
                                        </p:tgtEl>
                                        <p:attrNameLst>
                                          <p:attrName>style.visibility</p:attrName>
                                        </p:attrNameLst>
                                      </p:cBhvr>
                                      <p:to>
                                        <p:strVal val="visible"/>
                                      </p:to>
                                    </p:set>
                                    <p:animEffect transition="in" filter="wipe(left)">
                                      <p:cBhvr>
                                        <p:cTn id="25" dur="500"/>
                                        <p:tgtEl>
                                          <p:spTgt spid="19456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4563">
                                            <p:txEl>
                                              <p:pRg st="7" end="7"/>
                                            </p:txEl>
                                          </p:spTgt>
                                        </p:tgtEl>
                                        <p:attrNameLst>
                                          <p:attrName>style.visibility</p:attrName>
                                        </p:attrNameLst>
                                      </p:cBhvr>
                                      <p:to>
                                        <p:strVal val="visible"/>
                                      </p:to>
                                    </p:set>
                                    <p:animEffect transition="in" filter="wipe(left)">
                                      <p:cBhvr>
                                        <p:cTn id="28" dur="500"/>
                                        <p:tgtEl>
                                          <p:spTgt spid="1945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11ED28FF-D848-E57C-34E3-216B8FCFDBF5}"/>
              </a:ext>
            </a:extLst>
          </p:cNvPr>
          <p:cNvSpPr>
            <a:spLocks noGrp="1" noChangeArrowheads="1"/>
          </p:cNvSpPr>
          <p:nvPr>
            <p:ph type="title"/>
          </p:nvPr>
        </p:nvSpPr>
        <p:spPr>
          <a:xfrm>
            <a:off x="457200" y="277813"/>
            <a:ext cx="8229600" cy="990600"/>
          </a:xfrm>
        </p:spPr>
        <p:txBody>
          <a:bodyPr/>
          <a:lstStyle/>
          <a:p>
            <a:pPr eaLnBrk="1" hangingPunct="1"/>
            <a:r>
              <a:rPr lang="ru-RU" altLang="ru-KZ" sz="2800" b="1">
                <a:solidFill>
                  <a:srgbClr val="FF0000"/>
                </a:solidFill>
              </a:rPr>
              <a:t>МИКРОБИОЛОГИЯЛЫҚ (БАКТЕРИОЛОГИЯЛЫҚ) ӘДІС</a:t>
            </a:r>
          </a:p>
        </p:txBody>
      </p:sp>
      <p:sp>
        <p:nvSpPr>
          <p:cNvPr id="214019" name="Rectangle 3">
            <a:extLst>
              <a:ext uri="{FF2B5EF4-FFF2-40B4-BE49-F238E27FC236}">
                <a16:creationId xmlns:a16="http://schemas.microsoft.com/office/drawing/2014/main" id="{FAD63492-B004-FAEC-2A44-133177DE01E2}"/>
              </a:ext>
            </a:extLst>
          </p:cNvPr>
          <p:cNvSpPr>
            <a:spLocks noGrp="1" noChangeArrowheads="1"/>
          </p:cNvSpPr>
          <p:nvPr>
            <p:ph idx="1"/>
          </p:nvPr>
        </p:nvSpPr>
        <p:spPr>
          <a:xfrm>
            <a:off x="3708400" y="1268413"/>
            <a:ext cx="5327650" cy="5400675"/>
          </a:xfrm>
        </p:spPr>
        <p:txBody>
          <a:bodyPr/>
          <a:lstStyle/>
          <a:p>
            <a:pPr eaLnBrk="1" hangingPunct="1"/>
            <a:r>
              <a:rPr lang="ru-RU" altLang="ru-RU" b="1" dirty="0"/>
              <a:t> </a:t>
            </a:r>
            <a:r>
              <a:rPr lang="ru-RU" altLang="ru-RU" b="1" dirty="0" err="1"/>
              <a:t>микробиологиялық</a:t>
            </a:r>
            <a:r>
              <a:rPr lang="ru-RU" altLang="ru-RU" b="1" dirty="0"/>
              <a:t> </a:t>
            </a:r>
            <a:r>
              <a:rPr lang="ru-RU" altLang="ru-RU" b="1" dirty="0" err="1"/>
              <a:t>диагностиканың</a:t>
            </a:r>
            <a:r>
              <a:rPr lang="ru-RU" altLang="ru-RU" b="1" dirty="0"/>
              <a:t> «алтын стандарты», </a:t>
            </a:r>
            <a:r>
              <a:rPr lang="ru-RU" altLang="ru-RU" b="1" dirty="0" err="1"/>
              <a:t>микробиологиялық</a:t>
            </a:r>
            <a:r>
              <a:rPr lang="ru-RU" altLang="ru-RU" b="1" dirty="0"/>
              <a:t> </a:t>
            </a:r>
            <a:r>
              <a:rPr lang="ru-RU" altLang="ru-RU" b="1" dirty="0" err="1"/>
              <a:t>зерттеулердің</a:t>
            </a:r>
            <a:r>
              <a:rPr lang="ru-RU" altLang="ru-RU" b="1" dirty="0"/>
              <a:t> </a:t>
            </a:r>
            <a:r>
              <a:rPr lang="ru-RU" altLang="ru-RU" b="1" dirty="0" err="1"/>
              <a:t>нәтижелері</a:t>
            </a:r>
            <a:r>
              <a:rPr lang="ru-RU" altLang="ru-RU" b="1" dirty="0"/>
              <a:t> </a:t>
            </a:r>
            <a:r>
              <a:rPr lang="ru-RU" altLang="ru-RU" b="1" dirty="0" err="1"/>
              <a:t>зерттеліп</a:t>
            </a:r>
            <a:r>
              <a:rPr lang="ru-RU" altLang="ru-RU" b="1" dirty="0"/>
              <a:t> </a:t>
            </a:r>
            <a:r>
              <a:rPr lang="ru-RU" altLang="ru-RU" b="1" dirty="0" err="1"/>
              <a:t>жатқан</a:t>
            </a:r>
            <a:r>
              <a:rPr lang="ru-RU" altLang="ru-RU" b="1" dirty="0"/>
              <a:t> </a:t>
            </a:r>
            <a:r>
              <a:rPr lang="ru-RU" altLang="ru-RU" b="1" dirty="0" err="1"/>
              <a:t>материалда</a:t>
            </a:r>
            <a:r>
              <a:rPr lang="ru-RU" altLang="ru-RU" b="1" dirty="0"/>
              <a:t> </a:t>
            </a:r>
            <a:r>
              <a:rPr lang="ru-RU" altLang="ru-RU" b="1" dirty="0" err="1"/>
              <a:t>қоздырғыштың</a:t>
            </a:r>
            <a:r>
              <a:rPr lang="ru-RU" altLang="ru-RU" b="1" dirty="0"/>
              <a:t> </a:t>
            </a:r>
            <a:r>
              <a:rPr lang="ru-RU" altLang="ru-RU" b="1" dirty="0" err="1"/>
              <a:t>болуын</a:t>
            </a:r>
            <a:r>
              <a:rPr lang="ru-RU" altLang="ru-RU" b="1" dirty="0"/>
              <a:t> </a:t>
            </a:r>
            <a:r>
              <a:rPr lang="ru-RU" altLang="ru-RU" b="1" dirty="0" err="1"/>
              <a:t>нақты</a:t>
            </a:r>
            <a:r>
              <a:rPr lang="ru-RU" altLang="ru-RU" b="1" dirty="0"/>
              <a:t> </a:t>
            </a:r>
            <a:r>
              <a:rPr lang="ru-RU" altLang="ru-RU" b="1" dirty="0" err="1"/>
              <a:t>анықтауға</a:t>
            </a:r>
            <a:r>
              <a:rPr lang="ru-RU" altLang="ru-RU" b="1" dirty="0"/>
              <a:t> </a:t>
            </a:r>
            <a:r>
              <a:rPr lang="ru-RU" altLang="ru-RU" b="1" dirty="0" err="1"/>
              <a:t>мүмкіндік</a:t>
            </a:r>
            <a:r>
              <a:rPr lang="ru-RU" altLang="ru-RU" b="1" dirty="0"/>
              <a:t> </a:t>
            </a:r>
            <a:r>
              <a:rPr lang="ru-RU" altLang="ru-RU" b="1" dirty="0" err="1"/>
              <a:t>береді</a:t>
            </a:r>
            <a:r>
              <a:rPr lang="ru-RU" altLang="ru-RU" b="1" dirty="0"/>
              <a:t>. </a:t>
            </a:r>
          </a:p>
          <a:p>
            <a:pPr eaLnBrk="1" hangingPunct="1">
              <a:buFont typeface="Wingdings" panose="05000000000000000000" pitchFamily="2" charset="2"/>
              <a:buNone/>
            </a:pPr>
            <a:r>
              <a:rPr lang="ru-RU" altLang="ru-RU" b="1" dirty="0"/>
              <a:t>     </a:t>
            </a:r>
          </a:p>
          <a:p>
            <a:pPr eaLnBrk="1" hangingPunct="1">
              <a:buFont typeface="Wingdings" panose="05000000000000000000" pitchFamily="2" charset="2"/>
              <a:buNone/>
            </a:pPr>
            <a:r>
              <a:rPr lang="ru-RU" altLang="ru-RU" b="1" dirty="0"/>
              <a:t>     Таза </a:t>
            </a:r>
            <a:r>
              <a:rPr lang="ru-RU" altLang="ru-RU" b="1" dirty="0" err="1"/>
              <a:t>дақылдар</a:t>
            </a:r>
            <a:r>
              <a:rPr lang="ru-RU" altLang="ru-RU" b="1" dirty="0"/>
              <a:t> </a:t>
            </a:r>
            <a:r>
              <a:rPr lang="ru-RU" altLang="ru-RU" b="1" dirty="0" err="1"/>
              <a:t>идентификациясын</a:t>
            </a:r>
            <a:r>
              <a:rPr lang="ru-RU" altLang="ru-RU" b="1" dirty="0"/>
              <a:t> </a:t>
            </a:r>
            <a:r>
              <a:rPr lang="ru-RU" altLang="ru-RU" b="1" dirty="0" err="1"/>
              <a:t>микроағзаның</a:t>
            </a:r>
            <a:r>
              <a:rPr lang="ru-RU" altLang="ru-RU" b="1" dirty="0"/>
              <a:t> </a:t>
            </a:r>
            <a:r>
              <a:rPr lang="ru-RU" altLang="ru-RU" b="1" dirty="0" err="1"/>
              <a:t>түріне</a:t>
            </a:r>
            <a:r>
              <a:rPr lang="ru-RU" altLang="ru-RU" b="1" dirty="0"/>
              <a:t> </a:t>
            </a:r>
            <a:r>
              <a:rPr lang="ru-RU" altLang="ru-RU" b="1" dirty="0" err="1"/>
              <a:t>дейін</a:t>
            </a:r>
            <a:r>
              <a:rPr lang="ru-RU" altLang="ru-RU" b="1" dirty="0"/>
              <a:t> </a:t>
            </a:r>
            <a:r>
              <a:rPr lang="ru-RU" altLang="ru-RU" b="1" dirty="0" err="1"/>
              <a:t>жүргізеді</a:t>
            </a:r>
            <a:r>
              <a:rPr lang="ru-RU" altLang="ru-RU" b="1" dirty="0"/>
              <a:t>.</a:t>
            </a:r>
          </a:p>
        </p:txBody>
      </p:sp>
      <p:pic>
        <p:nvPicPr>
          <p:cNvPr id="39940" name="Picture 5">
            <a:extLst>
              <a:ext uri="{FF2B5EF4-FFF2-40B4-BE49-F238E27FC236}">
                <a16:creationId xmlns:a16="http://schemas.microsoft.com/office/drawing/2014/main" id="{ADDB771C-7063-5509-32E6-7DE7EC3E5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20" y="3927475"/>
            <a:ext cx="295275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a:extLst>
              <a:ext uri="{FF2B5EF4-FFF2-40B4-BE49-F238E27FC236}">
                <a16:creationId xmlns:a16="http://schemas.microsoft.com/office/drawing/2014/main" id="{44D3237C-583A-EC59-C550-EE8E2F95C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288131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4018"/>
                                        </p:tgtEl>
                                        <p:attrNameLst>
                                          <p:attrName>style.visibility</p:attrName>
                                        </p:attrNameLst>
                                      </p:cBhvr>
                                      <p:to>
                                        <p:strVal val="visible"/>
                                      </p:to>
                                    </p:set>
                                    <p:anim calcmode="lin" valueType="num">
                                      <p:cBhvr>
                                        <p:cTn id="7" dur="1000" fill="hold"/>
                                        <p:tgtEl>
                                          <p:spTgt spid="214018"/>
                                        </p:tgtEl>
                                        <p:attrNameLst>
                                          <p:attrName>ppt_x</p:attrName>
                                        </p:attrNameLst>
                                      </p:cBhvr>
                                      <p:tavLst>
                                        <p:tav tm="0">
                                          <p:val>
                                            <p:strVal val="#ppt_x-.2"/>
                                          </p:val>
                                        </p:tav>
                                        <p:tav tm="100000">
                                          <p:val>
                                            <p:strVal val="#ppt_x"/>
                                          </p:val>
                                        </p:tav>
                                      </p:tavLst>
                                    </p:anim>
                                    <p:anim calcmode="lin" valueType="num">
                                      <p:cBhvr>
                                        <p:cTn id="8" dur="1000" fill="hold"/>
                                        <p:tgtEl>
                                          <p:spTgt spid="2140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40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4019">
                                            <p:txEl>
                                              <p:pRg st="0" end="0"/>
                                            </p:txEl>
                                          </p:spTgt>
                                        </p:tgtEl>
                                        <p:attrNameLst>
                                          <p:attrName>style.visibility</p:attrName>
                                        </p:attrNameLst>
                                      </p:cBhvr>
                                      <p:to>
                                        <p:strVal val="visible"/>
                                      </p:to>
                                    </p:set>
                                    <p:animEffect transition="in" filter="fade">
                                      <p:cBhvr>
                                        <p:cTn id="14" dur="500"/>
                                        <p:tgtEl>
                                          <p:spTgt spid="214019">
                                            <p:txEl>
                                              <p:pRg st="0" end="0"/>
                                            </p:txEl>
                                          </p:spTgt>
                                        </p:tgtEl>
                                      </p:cBhvr>
                                    </p:animEffect>
                                    <p:anim calcmode="lin" valueType="num">
                                      <p:cBhvr>
                                        <p:cTn id="15" dur="500" fill="hold"/>
                                        <p:tgtEl>
                                          <p:spTgt spid="2140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140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4019">
                                            <p:txEl>
                                              <p:pRg st="1" end="1"/>
                                            </p:txEl>
                                          </p:spTgt>
                                        </p:tgtEl>
                                        <p:attrNameLst>
                                          <p:attrName>style.visibility</p:attrName>
                                        </p:attrNameLst>
                                      </p:cBhvr>
                                      <p:to>
                                        <p:strVal val="visible"/>
                                      </p:to>
                                    </p:set>
                                    <p:animEffect transition="in" filter="fade">
                                      <p:cBhvr>
                                        <p:cTn id="21" dur="500"/>
                                        <p:tgtEl>
                                          <p:spTgt spid="214019">
                                            <p:txEl>
                                              <p:pRg st="1" end="1"/>
                                            </p:txEl>
                                          </p:spTgt>
                                        </p:tgtEl>
                                      </p:cBhvr>
                                    </p:animEffect>
                                    <p:anim calcmode="lin" valueType="num">
                                      <p:cBhvr>
                                        <p:cTn id="22" dur="500" fill="hold"/>
                                        <p:tgtEl>
                                          <p:spTgt spid="21401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1401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14019">
                                            <p:txEl>
                                              <p:pRg st="2" end="2"/>
                                            </p:txEl>
                                          </p:spTgt>
                                        </p:tgtEl>
                                        <p:attrNameLst>
                                          <p:attrName>style.visibility</p:attrName>
                                        </p:attrNameLst>
                                      </p:cBhvr>
                                      <p:to>
                                        <p:strVal val="visible"/>
                                      </p:to>
                                    </p:set>
                                    <p:animEffect transition="in" filter="fade">
                                      <p:cBhvr>
                                        <p:cTn id="28" dur="500"/>
                                        <p:tgtEl>
                                          <p:spTgt spid="214019">
                                            <p:txEl>
                                              <p:pRg st="2" end="2"/>
                                            </p:txEl>
                                          </p:spTgt>
                                        </p:tgtEl>
                                      </p:cBhvr>
                                    </p:animEffect>
                                    <p:anim calcmode="lin" valueType="num">
                                      <p:cBhvr>
                                        <p:cTn id="29" dur="500" fill="hold"/>
                                        <p:tgtEl>
                                          <p:spTgt spid="21401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1401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p:bldP spid="2140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Объект 2"/>
          <p:cNvSpPr>
            <a:spLocks noGrp="1"/>
          </p:cNvSpPr>
          <p:nvPr>
            <p:ph idx="1"/>
          </p:nvPr>
        </p:nvSpPr>
        <p:spPr>
          <a:xfrm>
            <a:off x="5130864" y="791633"/>
            <a:ext cx="3614740" cy="3615267"/>
          </a:xfrm>
        </p:spPr>
        <p:style>
          <a:lnRef idx="2">
            <a:schemeClr val="accent1"/>
          </a:lnRef>
          <a:fillRef idx="1">
            <a:schemeClr val="lt1"/>
          </a:fillRef>
          <a:effectRef idx="0">
            <a:schemeClr val="accent1"/>
          </a:effectRef>
          <a:fontRef idx="minor">
            <a:schemeClr val="dk1"/>
          </a:fontRef>
        </p:style>
        <p:txBody>
          <a:bodyPr>
            <a:normAutofit/>
          </a:bodyPr>
          <a:lstStyle/>
          <a:p>
            <a:pPr marL="0" indent="0">
              <a:spcBef>
                <a:spcPts val="0"/>
              </a:spcBef>
              <a:buNone/>
            </a:pPr>
            <a:r>
              <a:rPr lang="ru-RU" sz="1600">
                <a:solidFill>
                  <a:srgbClr val="0F496F"/>
                </a:solidFill>
              </a:rPr>
              <a:t> П</a:t>
            </a:r>
            <a:r>
              <a:rPr lang="ru-RU" sz="1600" b="1">
                <a:solidFill>
                  <a:srgbClr val="0F496F"/>
                </a:solidFill>
              </a:rPr>
              <a:t>рокариоттардың және эукариоттардың  белгілері</a:t>
            </a:r>
          </a:p>
        </p:txBody>
      </p:sp>
      <p:grpSp>
        <p:nvGrpSpPr>
          <p:cNvPr id="10" name="Group 9">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1" name="Straight Connector 10">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2" name="Таблица 1"/>
          <p:cNvGraphicFramePr>
            <a:graphicFrameLocks noGrp="1"/>
          </p:cNvGraphicFramePr>
          <p:nvPr>
            <p:extLst>
              <p:ext uri="{D42A27DB-BD31-4B8C-83A1-F6EECF244321}">
                <p14:modId xmlns:p14="http://schemas.microsoft.com/office/powerpoint/2010/main" val="4096238200"/>
              </p:ext>
            </p:extLst>
          </p:nvPr>
        </p:nvGraphicFramePr>
        <p:xfrm>
          <a:off x="538162" y="476672"/>
          <a:ext cx="4393877" cy="5695528"/>
        </p:xfrm>
        <a:graphic>
          <a:graphicData uri="http://schemas.openxmlformats.org/drawingml/2006/table">
            <a:tbl>
              <a:tblPr>
                <a:tableStyleId>{8EC20E35-A176-4012-BC5E-935CFFF8708E}</a:tableStyleId>
              </a:tblPr>
              <a:tblGrid>
                <a:gridCol w="1302482">
                  <a:extLst>
                    <a:ext uri="{9D8B030D-6E8A-4147-A177-3AD203B41FA5}">
                      <a16:colId xmlns:a16="http://schemas.microsoft.com/office/drawing/2014/main" val="20000"/>
                    </a:ext>
                  </a:extLst>
                </a:gridCol>
                <a:gridCol w="1504760">
                  <a:extLst>
                    <a:ext uri="{9D8B030D-6E8A-4147-A177-3AD203B41FA5}">
                      <a16:colId xmlns:a16="http://schemas.microsoft.com/office/drawing/2014/main" val="20001"/>
                    </a:ext>
                  </a:extLst>
                </a:gridCol>
                <a:gridCol w="1586635">
                  <a:extLst>
                    <a:ext uri="{9D8B030D-6E8A-4147-A177-3AD203B41FA5}">
                      <a16:colId xmlns:a16="http://schemas.microsoft.com/office/drawing/2014/main" val="20002"/>
                    </a:ext>
                  </a:extLst>
                </a:gridCol>
              </a:tblGrid>
              <a:tr h="233720">
                <a:tc>
                  <a:txBody>
                    <a:bodyPr/>
                    <a:lstStyle/>
                    <a:p>
                      <a:pPr algn="ctr"/>
                      <a:r>
                        <a:rPr lang="kk-KZ" sz="1000" b="0">
                          <a:effectLst/>
                        </a:rPr>
                        <a:t>Белгілер</a:t>
                      </a:r>
                      <a:endParaRPr lang="ru-RU" sz="1000" b="0">
                        <a:effectLst/>
                      </a:endParaRPr>
                    </a:p>
                  </a:txBody>
                  <a:tcPr marL="0" marR="0" marT="0" marB="0" anchor="ctr"/>
                </a:tc>
                <a:tc>
                  <a:txBody>
                    <a:bodyPr/>
                    <a:lstStyle/>
                    <a:p>
                      <a:pPr algn="ctr"/>
                      <a:r>
                        <a:rPr lang="ru-RU" sz="1000" b="0">
                          <a:effectLst/>
                        </a:rPr>
                        <a:t>Прокариоттар</a:t>
                      </a:r>
                    </a:p>
                  </a:txBody>
                  <a:tcPr marL="0" marR="0" marT="0" marB="0" anchor="ctr"/>
                </a:tc>
                <a:tc>
                  <a:txBody>
                    <a:bodyPr/>
                    <a:lstStyle/>
                    <a:p>
                      <a:pPr algn="ctr"/>
                      <a:r>
                        <a:rPr lang="ru-RU" sz="1000" b="0">
                          <a:effectLst/>
                        </a:rPr>
                        <a:t>Эукариоттар</a:t>
                      </a:r>
                    </a:p>
                  </a:txBody>
                  <a:tcPr marL="0" marR="0" marT="0" marB="0" anchor="ctr"/>
                </a:tc>
                <a:extLst>
                  <a:ext uri="{0D108BD9-81ED-4DB2-BD59-A6C34878D82A}">
                    <a16:rowId xmlns:a16="http://schemas.microsoft.com/office/drawing/2014/main" val="10000"/>
                  </a:ext>
                </a:extLst>
              </a:tr>
              <a:tr h="1694467">
                <a:tc>
                  <a:txBody>
                    <a:bodyPr/>
                    <a:lstStyle/>
                    <a:p>
                      <a:pPr algn="ctr"/>
                      <a:r>
                        <a:rPr lang="ru-RU" sz="1000" b="0" dirty="0" err="1">
                          <a:effectLst/>
                        </a:rPr>
                        <a:t>генетикалық</a:t>
                      </a:r>
                      <a:r>
                        <a:rPr lang="ru-RU" sz="1000" b="0" dirty="0">
                          <a:effectLst/>
                        </a:rPr>
                        <a:t> </a:t>
                      </a:r>
                      <a:r>
                        <a:rPr lang="ru-RU" sz="1000" b="0" dirty="0" err="1">
                          <a:effectLst/>
                        </a:rPr>
                        <a:t>материалдың</a:t>
                      </a:r>
                      <a:r>
                        <a:rPr lang="ru-RU" sz="1000" b="0" dirty="0">
                          <a:effectLst/>
                        </a:rPr>
                        <a:t> </a:t>
                      </a:r>
                      <a:r>
                        <a:rPr lang="ru-RU" sz="1000" b="0" dirty="0" err="1">
                          <a:effectLst/>
                        </a:rPr>
                        <a:t>ұйымдасуы</a:t>
                      </a:r>
                      <a:endParaRPr lang="ru-RU" sz="1000" b="0" dirty="0">
                        <a:effectLst/>
                      </a:endParaRPr>
                    </a:p>
                  </a:txBody>
                  <a:tcPr marL="0" marR="0" marT="0" marB="0" anchor="ctr"/>
                </a:tc>
                <a:tc>
                  <a:txBody>
                    <a:bodyPr/>
                    <a:lstStyle/>
                    <a:p>
                      <a:pPr algn="ctr"/>
                      <a:r>
                        <a:rPr lang="ru-RU" sz="1000" b="0">
                          <a:effectLst/>
                        </a:rPr>
                        <a:t>нуклеоид (ДНК  цитоплазмадан мембранамен айырылмалған), бір хромосомадан тұрады; митоз жоқ</a:t>
                      </a:r>
                    </a:p>
                  </a:txBody>
                  <a:tcPr marL="0" marR="0" marT="0" marB="0" anchor="ctr"/>
                </a:tc>
                <a:tc>
                  <a:txBody>
                    <a:bodyPr/>
                    <a:lstStyle/>
                    <a:p>
                      <a:pPr algn="ctr"/>
                      <a:r>
                        <a:rPr lang="ru-RU" sz="1000" b="0">
                          <a:effectLst/>
                        </a:rPr>
                        <a:t>ядро (ДНК цитоплазмадан ядролық қабықшамен айырылған), хромосомалардың саны біреуден ары; ядро митоз арқылы бөлінеді</a:t>
                      </a:r>
                    </a:p>
                  </a:txBody>
                  <a:tcPr marL="0" marR="0" marT="0" marB="0" anchor="ctr"/>
                </a:tc>
                <a:extLst>
                  <a:ext uri="{0D108BD9-81ED-4DB2-BD59-A6C34878D82A}">
                    <a16:rowId xmlns:a16="http://schemas.microsoft.com/office/drawing/2014/main" val="10001"/>
                  </a:ext>
                </a:extLst>
              </a:tr>
              <a:tr h="10684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a:effectLst/>
                        </a:rPr>
                        <a:t>ДНК</a:t>
                      </a:r>
                    </a:p>
                    <a:p>
                      <a:pPr algn="ctr"/>
                      <a:r>
                        <a:rPr lang="ru-RU" sz="1000" b="0">
                          <a:effectLst/>
                        </a:rPr>
                        <a:t>локализациясы</a:t>
                      </a:r>
                    </a:p>
                  </a:txBody>
                  <a:tcPr marL="0" marR="0" marT="0" marB="0" anchor="ctr"/>
                </a:tc>
                <a:tc>
                  <a:txBody>
                    <a:bodyPr/>
                    <a:lstStyle/>
                    <a:p>
                      <a:pPr algn="ctr"/>
                      <a:r>
                        <a:rPr lang="ru-RU" sz="1000" b="0">
                          <a:effectLst/>
                        </a:rPr>
                        <a:t>Нуклеоид және плазмидтарда, элементарлы мембранамен айырылмаған</a:t>
                      </a:r>
                    </a:p>
                  </a:txBody>
                  <a:tcPr marL="0" marR="0" marT="0" marB="0" anchor="ctr"/>
                </a:tc>
                <a:tc>
                  <a:txBody>
                    <a:bodyPr/>
                    <a:lstStyle/>
                    <a:p>
                      <a:pPr algn="ctr"/>
                      <a:r>
                        <a:rPr lang="ru-RU" sz="1000" b="0">
                          <a:effectLst/>
                        </a:rPr>
                        <a:t>Ядро және кейбір органеллаларда</a:t>
                      </a:r>
                    </a:p>
                  </a:txBody>
                  <a:tcPr marL="0" marR="0" marT="0" marB="0" anchor="ctr"/>
                </a:tc>
                <a:extLst>
                  <a:ext uri="{0D108BD9-81ED-4DB2-BD59-A6C34878D82A}">
                    <a16:rowId xmlns:a16="http://schemas.microsoft.com/office/drawing/2014/main" val="10002"/>
                  </a:ext>
                </a:extLst>
              </a:tr>
              <a:tr h="442399">
                <a:tc>
                  <a:txBody>
                    <a:bodyPr/>
                    <a:lstStyle/>
                    <a:p>
                      <a:pPr algn="ctr"/>
                      <a:r>
                        <a:rPr lang="ru-RU" sz="1000" b="0">
                          <a:effectLst/>
                        </a:rPr>
                        <a:t>Цитоплазмалық органеллалар</a:t>
                      </a:r>
                    </a:p>
                  </a:txBody>
                  <a:tcPr marL="0" marR="0" marT="0" marB="0" anchor="ctr"/>
                </a:tc>
                <a:tc>
                  <a:txBody>
                    <a:bodyPr/>
                    <a:lstStyle/>
                    <a:p>
                      <a:pPr algn="ctr"/>
                      <a:r>
                        <a:rPr lang="ru-RU" sz="1000" b="0">
                          <a:effectLst/>
                        </a:rPr>
                        <a:t>жоқ</a:t>
                      </a:r>
                    </a:p>
                  </a:txBody>
                  <a:tcPr marL="0" marR="0" marT="0" marB="0" anchor="ctr"/>
                </a:tc>
                <a:tc>
                  <a:txBody>
                    <a:bodyPr/>
                    <a:lstStyle/>
                    <a:p>
                      <a:pPr algn="ctr"/>
                      <a:r>
                        <a:rPr lang="ru-RU" sz="1000" b="0" dirty="0">
                          <a:effectLst/>
                        </a:rPr>
                        <a:t>бар</a:t>
                      </a:r>
                    </a:p>
                  </a:txBody>
                  <a:tcPr marL="0" marR="0" marT="0" marB="0" anchor="ctr"/>
                </a:tc>
                <a:extLst>
                  <a:ext uri="{0D108BD9-81ED-4DB2-BD59-A6C34878D82A}">
                    <a16:rowId xmlns:a16="http://schemas.microsoft.com/office/drawing/2014/main" val="10003"/>
                  </a:ext>
                </a:extLst>
              </a:tr>
              <a:tr h="442399">
                <a:tc>
                  <a:txBody>
                    <a:bodyPr/>
                    <a:lstStyle/>
                    <a:p>
                      <a:pPr algn="ctr"/>
                      <a:r>
                        <a:rPr lang="ru-RU" sz="1000" b="0">
                          <a:effectLst/>
                        </a:rPr>
                        <a:t>Цитоплазмадағы рибосомалар</a:t>
                      </a:r>
                    </a:p>
                  </a:txBody>
                  <a:tcPr marL="0" marR="0" marT="0" marB="0" anchor="ctr"/>
                </a:tc>
                <a:tc>
                  <a:txBody>
                    <a:bodyPr/>
                    <a:lstStyle/>
                    <a:p>
                      <a:pPr algn="ctr"/>
                      <a:r>
                        <a:rPr lang="en-US" sz="1000" b="0">
                          <a:effectLst/>
                        </a:rPr>
                        <a:t>70S-</a:t>
                      </a:r>
                      <a:r>
                        <a:rPr lang="ru-RU" sz="1000" b="0">
                          <a:effectLst/>
                        </a:rPr>
                        <a:t>типі</a:t>
                      </a:r>
                    </a:p>
                  </a:txBody>
                  <a:tcPr marL="0" marR="0" marT="0" marB="0" anchor="ctr"/>
                </a:tc>
                <a:tc>
                  <a:txBody>
                    <a:bodyPr/>
                    <a:lstStyle/>
                    <a:p>
                      <a:pPr algn="ctr"/>
                      <a:r>
                        <a:rPr lang="en-US" sz="1000" b="0">
                          <a:effectLst/>
                        </a:rPr>
                        <a:t>80S-</a:t>
                      </a:r>
                      <a:r>
                        <a:rPr lang="ru-RU" sz="1000" b="0">
                          <a:effectLst/>
                        </a:rPr>
                        <a:t>типі</a:t>
                      </a:r>
                    </a:p>
                  </a:txBody>
                  <a:tcPr marL="0" marR="0" marT="0" marB="0" anchor="ctr"/>
                </a:tc>
                <a:extLst>
                  <a:ext uri="{0D108BD9-81ED-4DB2-BD59-A6C34878D82A}">
                    <a16:rowId xmlns:a16="http://schemas.microsoft.com/office/drawing/2014/main" val="10004"/>
                  </a:ext>
                </a:extLst>
              </a:tr>
              <a:tr h="278238">
                <a:tc>
                  <a:txBody>
                    <a:bodyPr/>
                    <a:lstStyle/>
                    <a:p>
                      <a:pPr algn="ctr"/>
                      <a:endParaRPr lang="ru-RU" sz="1000" b="0">
                        <a:effectLst/>
                      </a:endParaRPr>
                    </a:p>
                  </a:txBody>
                  <a:tcPr marL="0" marR="0" marT="0" marB="0" anchor="ctr"/>
                </a:tc>
                <a:tc>
                  <a:txBody>
                    <a:bodyPr/>
                    <a:lstStyle/>
                    <a:p>
                      <a:pPr algn="ctr"/>
                      <a:endParaRPr lang="ru-RU" sz="1000" b="0">
                        <a:effectLst/>
                      </a:endParaRPr>
                    </a:p>
                  </a:txBody>
                  <a:tcPr marL="0" marR="0" marT="0" marB="0" anchor="ctr"/>
                </a:tc>
                <a:tc>
                  <a:txBody>
                    <a:bodyPr/>
                    <a:lstStyle/>
                    <a:p>
                      <a:pPr algn="ctr"/>
                      <a:endParaRPr lang="ru-RU" sz="1000" b="0">
                        <a:effectLst/>
                      </a:endParaRPr>
                    </a:p>
                  </a:txBody>
                  <a:tcPr marL="0" marR="0" marT="0" marB="0" anchor="ctr"/>
                </a:tc>
                <a:extLst>
                  <a:ext uri="{0D108BD9-81ED-4DB2-BD59-A6C34878D82A}">
                    <a16:rowId xmlns:a16="http://schemas.microsoft.com/office/drawing/2014/main" val="10005"/>
                  </a:ext>
                </a:extLst>
              </a:tr>
              <a:tr h="442399">
                <a:tc>
                  <a:txBody>
                    <a:bodyPr/>
                    <a:lstStyle/>
                    <a:p>
                      <a:pPr algn="ctr"/>
                      <a:r>
                        <a:rPr lang="ru-RU" sz="1000" b="0">
                          <a:effectLst/>
                        </a:rPr>
                        <a:t>Цитоплазманың жылжуы</a:t>
                      </a:r>
                    </a:p>
                  </a:txBody>
                  <a:tcPr marL="0" marR="0" marT="0" marB="0" anchor="ctr"/>
                </a:tc>
                <a:tc>
                  <a:txBody>
                    <a:bodyPr/>
                    <a:lstStyle/>
                    <a:p>
                      <a:pPr algn="ctr"/>
                      <a:r>
                        <a:rPr lang="ru-RU" sz="1000" b="0">
                          <a:effectLst/>
                        </a:rPr>
                        <a:t>жоқ</a:t>
                      </a:r>
                    </a:p>
                  </a:txBody>
                  <a:tcPr marL="0" marR="0" marT="0" marB="0" anchor="ctr"/>
                </a:tc>
                <a:tc>
                  <a:txBody>
                    <a:bodyPr/>
                    <a:lstStyle/>
                    <a:p>
                      <a:pPr algn="ctr"/>
                      <a:r>
                        <a:rPr lang="ru-RU" sz="1000" b="0">
                          <a:effectLst/>
                        </a:rPr>
                        <a:t>Жиі кездеседі</a:t>
                      </a:r>
                    </a:p>
                  </a:txBody>
                  <a:tcPr marL="0" marR="0" marT="0" marB="0" anchor="ctr"/>
                </a:tc>
                <a:extLst>
                  <a:ext uri="{0D108BD9-81ED-4DB2-BD59-A6C34878D82A}">
                    <a16:rowId xmlns:a16="http://schemas.microsoft.com/office/drawing/2014/main" val="10006"/>
                  </a:ext>
                </a:extLst>
              </a:tr>
              <a:tr h="233720">
                <a:tc>
                  <a:txBody>
                    <a:bodyPr/>
                    <a:lstStyle/>
                    <a:p>
                      <a:pPr algn="ctr"/>
                      <a:r>
                        <a:rPr lang="ru-RU" sz="1000" b="0">
                          <a:effectLst/>
                        </a:rPr>
                        <a:t>Клетка қабырғасы</a:t>
                      </a:r>
                    </a:p>
                  </a:txBody>
                  <a:tcPr marL="0" marR="0" marT="0" marB="0" anchor="ctr"/>
                </a:tc>
                <a:tc>
                  <a:txBody>
                    <a:bodyPr/>
                    <a:lstStyle/>
                    <a:p>
                      <a:pPr algn="ctr"/>
                      <a:r>
                        <a:rPr lang="ru-RU" sz="1000" b="0">
                          <a:effectLst/>
                        </a:rPr>
                        <a:t>Пептидогликан бар</a:t>
                      </a:r>
                    </a:p>
                  </a:txBody>
                  <a:tcPr marL="0" marR="0" marT="0" marB="0" anchor="ctr"/>
                </a:tc>
                <a:tc>
                  <a:txBody>
                    <a:bodyPr/>
                    <a:lstStyle/>
                    <a:p>
                      <a:pPr algn="ctr"/>
                      <a:r>
                        <a:rPr lang="ru-RU" sz="1000" b="0">
                          <a:effectLst/>
                        </a:rPr>
                        <a:t>пептидогликан жоқ</a:t>
                      </a:r>
                    </a:p>
                  </a:txBody>
                  <a:tcPr marL="0" marR="0" marT="0" marB="0" anchor="ctr"/>
                </a:tc>
                <a:extLst>
                  <a:ext uri="{0D108BD9-81ED-4DB2-BD59-A6C34878D82A}">
                    <a16:rowId xmlns:a16="http://schemas.microsoft.com/office/drawing/2014/main" val="10007"/>
                  </a:ext>
                </a:extLst>
              </a:tr>
              <a:tr h="859754">
                <a:tc>
                  <a:txBody>
                    <a:bodyPr/>
                    <a:lstStyle/>
                    <a:p>
                      <a:pPr algn="ctr"/>
                      <a:r>
                        <a:rPr lang="ru-RU" sz="1000" b="0">
                          <a:effectLst/>
                        </a:rPr>
                        <a:t>Талшықтар (жгутики)</a:t>
                      </a:r>
                    </a:p>
                  </a:txBody>
                  <a:tcPr marL="0" marR="0" marT="0" marB="0" anchor="ctr"/>
                </a:tc>
                <a:tc>
                  <a:txBody>
                    <a:bodyPr/>
                    <a:lstStyle/>
                    <a:p>
                      <a:pPr algn="ctr"/>
                      <a:r>
                        <a:rPr lang="ru-RU" sz="1000" b="0">
                          <a:effectLst/>
                        </a:rPr>
                        <a:t>Белоктық</a:t>
                      </a:r>
                      <a:r>
                        <a:rPr lang="ru-RU" sz="1000" b="0" baseline="0">
                          <a:effectLst/>
                        </a:rPr>
                        <a:t> </a:t>
                      </a:r>
                      <a:r>
                        <a:rPr lang="ru-RU" sz="1000" b="0">
                          <a:effectLst/>
                        </a:rPr>
                        <a:t>суббірліктерден тұрады, спиральды құрайды</a:t>
                      </a:r>
                    </a:p>
                  </a:txBody>
                  <a:tcPr marL="0" marR="0" marT="0" marB="0" anchor="ctr"/>
                </a:tc>
                <a:tc>
                  <a:txBody>
                    <a:bodyPr/>
                    <a:lstStyle/>
                    <a:p>
                      <a:pPr algn="ctr"/>
                      <a:r>
                        <a:rPr lang="ru-RU" sz="1000" b="0" dirty="0" err="1">
                          <a:effectLst/>
                        </a:rPr>
                        <a:t>Микротүтікшелерден</a:t>
                      </a:r>
                      <a:r>
                        <a:rPr lang="ru-RU" sz="1000" b="0" dirty="0">
                          <a:effectLst/>
                        </a:rPr>
                        <a:t> </a:t>
                      </a:r>
                      <a:r>
                        <a:rPr lang="ru-RU" sz="1000" b="0" dirty="0" err="1">
                          <a:effectLst/>
                        </a:rPr>
                        <a:t>тұрады</a:t>
                      </a:r>
                      <a:r>
                        <a:rPr lang="ru-RU" sz="1000" b="0" dirty="0">
                          <a:effectLst/>
                        </a:rPr>
                        <a:t>, </a:t>
                      </a:r>
                      <a:r>
                        <a:rPr lang="ru-RU" sz="1000" b="0" dirty="0" err="1">
                          <a:effectLst/>
                        </a:rPr>
                        <a:t>топқа</a:t>
                      </a:r>
                      <a:r>
                        <a:rPr lang="ru-RU" sz="1000" b="0" dirty="0">
                          <a:effectLst/>
                        </a:rPr>
                        <a:t> </a:t>
                      </a:r>
                      <a:r>
                        <a:rPr lang="ru-RU" sz="1000" b="0" dirty="0" err="1">
                          <a:effectLst/>
                        </a:rPr>
                        <a:t>жиналады</a:t>
                      </a:r>
                      <a:endParaRPr lang="ru-RU" sz="1000" b="0" dirty="0">
                        <a:effectLst/>
                      </a:endParaRPr>
                    </a:p>
                  </a:txBody>
                  <a:tcPr marL="0" marR="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87965773"/>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44C5530E-85F5-4469-A5C9-54B113C11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Diagonal Corner Rectangle 21">
            <a:extLst>
              <a:ext uri="{FF2B5EF4-FFF2-40B4-BE49-F238E27FC236}">
                <a16:creationId xmlns:a16="http://schemas.microsoft.com/office/drawing/2014/main" id="{A9CEB52D-0D40-45E3-94F9-CDB2083A9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4931622"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2">
            <a:extLst>
              <a:ext uri="{FF2B5EF4-FFF2-40B4-BE49-F238E27FC236}">
                <a16:creationId xmlns:a16="http://schemas.microsoft.com/office/drawing/2014/main" id="{0F7EB202-DE79-4E39-BCF0-D9855DA173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4" name="Straight Connector 13">
              <a:extLst>
                <a:ext uri="{FF2B5EF4-FFF2-40B4-BE49-F238E27FC236}">
                  <a16:creationId xmlns:a16="http://schemas.microsoft.com/office/drawing/2014/main" id="{4DF8FC51-F3B0-4D84-A367-A14707163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B3C3EDB-3DD5-4F8C-84C2-B598DB12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9DD3267-7A88-4810-94C1-0176A11D9C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9F7E30E-9755-4BB4-B799-15752AE275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0A74F5-C569-4A54-9AA8-8F85E9E7E0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23" name="Объект 2">
            <a:extLst>
              <a:ext uri="{FF2B5EF4-FFF2-40B4-BE49-F238E27FC236}">
                <a16:creationId xmlns:a16="http://schemas.microsoft.com/office/drawing/2014/main" id="{C775C50E-726B-D251-2F51-7354BD82CFC3}"/>
              </a:ext>
            </a:extLst>
          </p:cNvPr>
          <p:cNvGraphicFramePr>
            <a:graphicFrameLocks noGrp="1"/>
          </p:cNvGraphicFramePr>
          <p:nvPr>
            <p:ph idx="1"/>
            <p:extLst>
              <p:ext uri="{D42A27DB-BD31-4B8C-83A1-F6EECF244321}">
                <p14:modId xmlns:p14="http://schemas.microsoft.com/office/powerpoint/2010/main" val="3655716718"/>
              </p:ext>
            </p:extLst>
          </p:nvPr>
        </p:nvGraphicFramePr>
        <p:xfrm>
          <a:off x="823912" y="1096963"/>
          <a:ext cx="4232672" cy="4333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514227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548680"/>
            <a:ext cx="8229600" cy="2880320"/>
          </a:xfrm>
        </p:spPr>
        <p:style>
          <a:lnRef idx="2">
            <a:schemeClr val="accent6"/>
          </a:lnRef>
          <a:fillRef idx="1">
            <a:schemeClr val="lt1"/>
          </a:fillRef>
          <a:effectRef idx="0">
            <a:schemeClr val="accent6"/>
          </a:effectRef>
          <a:fontRef idx="minor">
            <a:schemeClr val="dk1"/>
          </a:fontRef>
        </p:style>
        <p:txBody>
          <a:bodyPr/>
          <a:lstStyle/>
          <a:p>
            <a:pPr marL="0" indent="0">
              <a:buNone/>
            </a:pPr>
            <a:r>
              <a:rPr lang="ru-RU" dirty="0"/>
              <a:t>Проект «Адам </a:t>
            </a:r>
            <a:r>
              <a:rPr lang="ru-RU" dirty="0" err="1"/>
              <a:t>микробиомы</a:t>
            </a:r>
            <a:r>
              <a:rPr lang="ru-RU" dirty="0"/>
              <a:t>", АҚШ-та 2007 </a:t>
            </a:r>
            <a:r>
              <a:rPr lang="ru-RU" dirty="0" err="1"/>
              <a:t>жылда</a:t>
            </a:r>
            <a:r>
              <a:rPr lang="ru-RU" dirty="0"/>
              <a:t> </a:t>
            </a:r>
            <a:r>
              <a:rPr lang="ru-RU" dirty="0" err="1"/>
              <a:t>жіберілген</a:t>
            </a:r>
            <a:r>
              <a:rPr lang="ru-RU" dirty="0"/>
              <a:t>. </a:t>
            </a:r>
            <a:r>
              <a:rPr lang="ru-RU" dirty="0" err="1"/>
              <a:t>Бұл</a:t>
            </a:r>
            <a:r>
              <a:rPr lang="ru-RU" dirty="0"/>
              <a:t> проект </a:t>
            </a:r>
            <a:r>
              <a:rPr lang="ru-RU" dirty="0" err="1"/>
              <a:t>көп</a:t>
            </a:r>
            <a:r>
              <a:rPr lang="ru-RU" dirty="0"/>
              <a:t> </a:t>
            </a:r>
            <a:r>
              <a:rPr lang="ru-RU" dirty="0" err="1"/>
              <a:t>бактериялардың</a:t>
            </a:r>
            <a:r>
              <a:rPr lang="ru-RU" dirty="0"/>
              <a:t>, </a:t>
            </a:r>
            <a:r>
              <a:rPr lang="ru-RU" dirty="0" err="1"/>
              <a:t>вирустардың</a:t>
            </a:r>
            <a:r>
              <a:rPr lang="ru-RU" dirty="0"/>
              <a:t> </a:t>
            </a:r>
            <a:r>
              <a:rPr lang="ru-RU" dirty="0" err="1"/>
              <a:t>және</a:t>
            </a:r>
            <a:r>
              <a:rPr lang="ru-RU" dirty="0"/>
              <a:t> </a:t>
            </a:r>
            <a:r>
              <a:rPr lang="ru-RU" dirty="0" err="1"/>
              <a:t>т.б</a:t>
            </a:r>
            <a:r>
              <a:rPr lang="ru-RU" dirty="0"/>
              <a:t>. </a:t>
            </a:r>
            <a:r>
              <a:rPr lang="ru-RU" dirty="0" err="1"/>
              <a:t>микроорганизмдердің</a:t>
            </a:r>
            <a:r>
              <a:rPr lang="ru-RU" dirty="0"/>
              <a:t> </a:t>
            </a:r>
            <a:r>
              <a:rPr lang="ru-RU" dirty="0" err="1"/>
              <a:t>генетикалық</a:t>
            </a:r>
            <a:r>
              <a:rPr lang="ru-RU" dirty="0"/>
              <a:t> </a:t>
            </a:r>
            <a:r>
              <a:rPr lang="ru-RU" dirty="0" err="1"/>
              <a:t>ұқсастығы</a:t>
            </a:r>
            <a:r>
              <a:rPr lang="ru-RU" dirty="0"/>
              <a:t> </a:t>
            </a:r>
            <a:r>
              <a:rPr lang="ru-RU" dirty="0" err="1"/>
              <a:t>анықталған</a:t>
            </a:r>
            <a:r>
              <a:rPr lang="ru-RU" dirty="0"/>
              <a:t>. </a:t>
            </a:r>
          </a:p>
        </p:txBody>
      </p:sp>
      <p:pic>
        <p:nvPicPr>
          <p:cNvPr id="2" name="Рисунок 1">
            <a:extLst>
              <a:ext uri="{FF2B5EF4-FFF2-40B4-BE49-F238E27FC236}">
                <a16:creationId xmlns:a16="http://schemas.microsoft.com/office/drawing/2014/main" id="{C73D536E-78E0-AC30-D672-37001E0AABEC}"/>
              </a:ext>
            </a:extLst>
          </p:cNvPr>
          <p:cNvPicPr>
            <a:picLocks noChangeAspect="1"/>
          </p:cNvPicPr>
          <p:nvPr/>
        </p:nvPicPr>
        <p:blipFill>
          <a:blip r:embed="rId2"/>
          <a:stretch>
            <a:fillRect/>
          </a:stretch>
        </p:blipFill>
        <p:spPr>
          <a:xfrm>
            <a:off x="1187624" y="3573016"/>
            <a:ext cx="6361856" cy="3180928"/>
          </a:xfrm>
          <a:prstGeom prst="rect">
            <a:avLst/>
          </a:prstGeom>
        </p:spPr>
      </p:pic>
    </p:spTree>
    <p:extLst>
      <p:ext uri="{BB962C8B-B14F-4D97-AF65-F5344CB8AC3E}">
        <p14:creationId xmlns:p14="http://schemas.microsoft.com/office/powerpoint/2010/main" val="185038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ru-RU" dirty="0"/>
              <a:t> </a:t>
            </a:r>
          </a:p>
        </p:txBody>
      </p:sp>
      <p:pic>
        <p:nvPicPr>
          <p:cNvPr id="1026" name="Picture 2" descr="http://nsau.edu.ru/images/vetfac/images/ebooks/microbiology/stu/bacter/pict/otloso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04800"/>
            <a:ext cx="8136904" cy="586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066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ru-RU" sz="4000" b="1" i="1"/>
              <a:t>ӘДЕБИЕТТЕР:</a:t>
            </a:r>
            <a:endParaRPr lang="ru-RU" sz="4000" b="1" i="1" dirty="0"/>
          </a:p>
        </p:txBody>
      </p:sp>
      <p:sp>
        <p:nvSpPr>
          <p:cNvPr id="3" name="Объект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a:r>
              <a:rPr lang="ru-RU" b="1" i="1" dirty="0" err="1"/>
              <a:t>Стейнер</a:t>
            </a:r>
            <a:r>
              <a:rPr lang="ru-RU" b="1" i="1" dirty="0"/>
              <a:t> Р.</a:t>
            </a:r>
            <a:r>
              <a:rPr lang="ru-RU" i="1" dirty="0"/>
              <a:t> Мир микробов. – Москва, Мир, Т1- Т3, 1979</a:t>
            </a:r>
            <a:r>
              <a:rPr lang="ru-RU" dirty="0"/>
              <a:t>.</a:t>
            </a:r>
          </a:p>
          <a:p>
            <a:pPr algn="just"/>
            <a:r>
              <a:rPr lang="ru-RU" b="1" i="1" dirty="0"/>
              <a:t>Современная микробиология</a:t>
            </a:r>
            <a:r>
              <a:rPr lang="ru-RU" i="1" dirty="0"/>
              <a:t>. </a:t>
            </a:r>
            <a:r>
              <a:rPr lang="ru-RU" dirty="0"/>
              <a:t>Под ред. Й. </a:t>
            </a:r>
            <a:r>
              <a:rPr lang="ru-RU" dirty="0" err="1"/>
              <a:t>Ленглера</a:t>
            </a:r>
            <a:r>
              <a:rPr lang="ru-RU" dirty="0"/>
              <a:t>, Г. </a:t>
            </a:r>
            <a:r>
              <a:rPr lang="ru-RU" dirty="0" err="1"/>
              <a:t>Древса</a:t>
            </a:r>
            <a:r>
              <a:rPr lang="ru-RU" dirty="0"/>
              <a:t>, Г. Шлегеля. </a:t>
            </a:r>
            <a:r>
              <a:rPr lang="ru-RU" i="1" dirty="0"/>
              <a:t>Прокариоты</a:t>
            </a:r>
            <a:r>
              <a:rPr lang="ru-RU" dirty="0"/>
              <a:t>. Т1-Т2, Мир, 2005</a:t>
            </a:r>
          </a:p>
          <a:p>
            <a:pPr algn="just"/>
            <a:r>
              <a:rPr lang="ru-RU" b="1" dirty="0"/>
              <a:t>Борисов Л.Б. </a:t>
            </a:r>
            <a:r>
              <a:rPr lang="ru-RU" dirty="0"/>
              <a:t>Медицинская микробиология, вирусология и иммунология.</a:t>
            </a:r>
          </a:p>
          <a:p>
            <a:pPr algn="just"/>
            <a:r>
              <a:rPr lang="ru-RU" b="1" dirty="0" err="1"/>
              <a:t>Поздеев</a:t>
            </a:r>
            <a:r>
              <a:rPr lang="ru-RU" b="1" dirty="0"/>
              <a:t> О.К., Покровский В.И</a:t>
            </a:r>
            <a:r>
              <a:rPr lang="ru-RU" dirty="0"/>
              <a:t>. Медицинская микробиология, 2001г.</a:t>
            </a:r>
          </a:p>
          <a:p>
            <a:pPr algn="just"/>
            <a:r>
              <a:rPr lang="ru-RU" b="1" dirty="0"/>
              <a:t>Воробьев А.А.</a:t>
            </a:r>
            <a:r>
              <a:rPr lang="ru-RU" dirty="0"/>
              <a:t> Медицинская микробиология, 2004</a:t>
            </a:r>
          </a:p>
        </p:txBody>
      </p:sp>
    </p:spTree>
    <p:extLst>
      <p:ext uri="{BB962C8B-B14F-4D97-AF65-F5344CB8AC3E}">
        <p14:creationId xmlns:p14="http://schemas.microsoft.com/office/powerpoint/2010/main" val="78129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ru-RU" dirty="0"/>
              <a:t> </a:t>
            </a:r>
          </a:p>
        </p:txBody>
      </p:sp>
      <p:pic>
        <p:nvPicPr>
          <p:cNvPr id="27650" name="Picture 2" descr="2 вопрос Значение размерности в микробиологии">
            <a:extLst>
              <a:ext uri="{FF2B5EF4-FFF2-40B4-BE49-F238E27FC236}">
                <a16:creationId xmlns:a16="http://schemas.microsoft.com/office/drawing/2014/main" id="{C5ABD949-26D8-0760-C0D8-CCB94E5E9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75" t="20559" r="5000"/>
          <a:stretch>
            <a:fillRect/>
          </a:stretch>
        </p:blipFill>
        <p:spPr bwMode="auto">
          <a:xfrm>
            <a:off x="251520" y="188640"/>
            <a:ext cx="8819791"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5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Микроскопы">
            <a:extLst>
              <a:ext uri="{FF2B5EF4-FFF2-40B4-BE49-F238E27FC236}">
                <a16:creationId xmlns:a16="http://schemas.microsoft.com/office/drawing/2014/main" id="{FEE5C4B4-07F0-8478-D4B6-30B0FC50D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13" t="17405" r="1963" b="11097"/>
          <a:stretch>
            <a:fillRect/>
          </a:stretch>
        </p:blipFill>
        <p:spPr bwMode="auto">
          <a:xfrm>
            <a:off x="1043608" y="151237"/>
            <a:ext cx="655272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Размеры отражают свойства МО">
            <a:extLst>
              <a:ext uri="{FF2B5EF4-FFF2-40B4-BE49-F238E27FC236}">
                <a16:creationId xmlns:a16="http://schemas.microsoft.com/office/drawing/2014/main" id="{C4C8992E-31DA-1F2F-3B38-4225B74FD1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75" t="20560" r="6688" b="18457"/>
          <a:stretch>
            <a:fillRect/>
          </a:stretch>
        </p:blipFill>
        <p:spPr bwMode="auto">
          <a:xfrm>
            <a:off x="827584" y="3255813"/>
            <a:ext cx="7380820" cy="344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222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9895" y="143259"/>
            <a:ext cx="8229600" cy="5793507"/>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ru-RU" dirty="0"/>
              <a:t> </a:t>
            </a:r>
          </a:p>
        </p:txBody>
      </p:sp>
      <p:pic>
        <p:nvPicPr>
          <p:cNvPr id="3074" name="Picture 2" descr="http://nsau.edu.ru/images/vetfac/images/ebooks/microbiology/stu/bacter/pict/otlosob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49" y="2780928"/>
            <a:ext cx="2805577" cy="27363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nsau.edu.ru/images/vetfac/images/ebooks/microbiology/stu/bacter/pict/otlosob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84" y="1203679"/>
            <a:ext cx="2667031" cy="31544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nsau.edu.ru/images/vetfac/images/ebooks/microbiology/stu/bacter/pict/otlosob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16632"/>
            <a:ext cx="2813298" cy="301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93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03784"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203786"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03779" name="Rectangle 3">
            <a:extLst>
              <a:ext uri="{FF2B5EF4-FFF2-40B4-BE49-F238E27FC236}">
                <a16:creationId xmlns:a16="http://schemas.microsoft.com/office/drawing/2014/main" id="{2F4ADD38-74D5-5E76-3AAE-6EC7B60D339D}"/>
              </a:ext>
            </a:extLst>
          </p:cNvPr>
          <p:cNvSpPr>
            <a:spLocks noGrp="1" noChangeArrowheads="1"/>
          </p:cNvSpPr>
          <p:nvPr>
            <p:ph idx="1"/>
          </p:nvPr>
        </p:nvSpPr>
        <p:spPr>
          <a:xfrm>
            <a:off x="513158" y="685800"/>
            <a:ext cx="7947273" cy="5551512"/>
          </a:xfrm>
        </p:spPr>
        <p:txBody>
          <a:bodyPr rtlCol="0">
            <a:normAutofit/>
          </a:bodyPr>
          <a:lstStyle/>
          <a:p>
            <a:pPr marL="91440" indent="-91440" eaLnBrk="1" fontAlgn="auto" hangingPunct="1">
              <a:lnSpc>
                <a:spcPct val="90000"/>
              </a:lnSpc>
              <a:spcAft>
                <a:spcPts val="0"/>
              </a:spcAft>
              <a:buFont typeface="Wingdings 3" charset="2"/>
              <a:buChar char=""/>
              <a:defRPr/>
            </a:pPr>
            <a:endParaRPr lang="ru-RU" altLang="ru-RU" sz="1100" b="1" dirty="0">
              <a:solidFill>
                <a:schemeClr val="tx1"/>
              </a:solidFill>
              <a:latin typeface="Times New Roman" panose="02020603050405020304" pitchFamily="18" charset="0"/>
              <a:cs typeface="Times New Roman" panose="02020603050405020304" pitchFamily="18" charset="0"/>
            </a:endParaRPr>
          </a:p>
          <a:p>
            <a:pPr marL="91440" indent="-91440" eaLnBrk="1" fontAlgn="auto" hangingPunct="1">
              <a:lnSpc>
                <a:spcPct val="90000"/>
              </a:lnSpc>
              <a:spcAft>
                <a:spcPts val="0"/>
              </a:spcAft>
              <a:buFont typeface="Wingdings 3" charset="2"/>
              <a:buChar char=""/>
              <a:defRPr/>
            </a:pPr>
            <a:r>
              <a:rPr lang="ru-RU" altLang="ru-RU" sz="1800" b="1" dirty="0">
                <a:solidFill>
                  <a:schemeClr val="tx1"/>
                </a:solidFill>
                <a:latin typeface="Times New Roman" panose="02020603050405020304" pitchFamily="18" charset="0"/>
                <a:cs typeface="Times New Roman" panose="02020603050405020304" pitchFamily="18" charset="0"/>
              </a:rPr>
              <a:t>МИКРОБИОЛОГИЯ (грек </a:t>
            </a:r>
            <a:r>
              <a:rPr lang="ru-RU" altLang="ru-RU" sz="1800" b="1" dirty="0" err="1">
                <a:solidFill>
                  <a:schemeClr val="tx1"/>
                </a:solidFill>
                <a:latin typeface="Times New Roman" panose="02020603050405020304" pitchFamily="18" charset="0"/>
                <a:cs typeface="Times New Roman" panose="02020603050405020304" pitchFamily="18" charset="0"/>
              </a:rPr>
              <a:t>сөзі</a:t>
            </a:r>
            <a:r>
              <a:rPr lang="ru-RU" altLang="ru-RU" sz="1800" b="1" dirty="0">
                <a:solidFill>
                  <a:schemeClr val="tx1"/>
                </a:solidFill>
                <a:latin typeface="Times New Roman" panose="02020603050405020304" pitchFamily="18" charset="0"/>
                <a:cs typeface="Times New Roman" panose="02020603050405020304" pitchFamily="18" charset="0"/>
              </a:rPr>
              <a:t> «</a:t>
            </a:r>
            <a:r>
              <a:rPr lang="en-US" altLang="ru-RU" sz="1800" b="1" dirty="0">
                <a:solidFill>
                  <a:schemeClr val="tx1"/>
                </a:solidFill>
                <a:latin typeface="Times New Roman" panose="02020603050405020304" pitchFamily="18" charset="0"/>
                <a:cs typeface="Times New Roman" panose="02020603050405020304" pitchFamily="18" charset="0"/>
              </a:rPr>
              <a:t>micros</a:t>
            </a:r>
            <a:r>
              <a:rPr lang="ru-RU" altLang="ru-RU" sz="1800" b="1" dirty="0">
                <a:solidFill>
                  <a:schemeClr val="tx1"/>
                </a:solidFill>
                <a:latin typeface="Times New Roman" panose="02020603050405020304" pitchFamily="18" charset="0"/>
                <a:cs typeface="Times New Roman" panose="02020603050405020304" pitchFamily="18" charset="0"/>
              </a:rPr>
              <a:t>» - </a:t>
            </a:r>
            <a:r>
              <a:rPr lang="ru-RU" altLang="ru-RU" sz="1800" b="1" dirty="0" err="1">
                <a:solidFill>
                  <a:schemeClr val="tx1"/>
                </a:solidFill>
                <a:latin typeface="Times New Roman" panose="02020603050405020304" pitchFamily="18" charset="0"/>
                <a:cs typeface="Times New Roman" panose="02020603050405020304" pitchFamily="18" charset="0"/>
              </a:rPr>
              <a:t>кіші</a:t>
            </a:r>
            <a:r>
              <a:rPr lang="ru-RU" altLang="ru-RU" sz="1800" b="1" dirty="0">
                <a:solidFill>
                  <a:schemeClr val="tx1"/>
                </a:solidFill>
                <a:latin typeface="Times New Roman" panose="02020603050405020304" pitchFamily="18" charset="0"/>
                <a:cs typeface="Times New Roman" panose="02020603050405020304" pitchFamily="18" charset="0"/>
              </a:rPr>
              <a:t>, «</a:t>
            </a:r>
            <a:r>
              <a:rPr lang="en-US" altLang="ru-RU" sz="1800" b="1" dirty="0">
                <a:solidFill>
                  <a:schemeClr val="tx1"/>
                </a:solidFill>
                <a:latin typeface="Times New Roman" panose="02020603050405020304" pitchFamily="18" charset="0"/>
                <a:cs typeface="Times New Roman" panose="02020603050405020304" pitchFamily="18" charset="0"/>
              </a:rPr>
              <a:t>bios</a:t>
            </a:r>
            <a:r>
              <a:rPr lang="ru-RU" altLang="ru-RU" sz="1800" b="1" dirty="0">
                <a:solidFill>
                  <a:schemeClr val="tx1"/>
                </a:solidFill>
                <a:latin typeface="Times New Roman" panose="02020603050405020304" pitchFamily="18" charset="0"/>
                <a:cs typeface="Times New Roman" panose="02020603050405020304" pitchFamily="18" charset="0"/>
              </a:rPr>
              <a:t>» - </a:t>
            </a:r>
            <a:r>
              <a:rPr lang="ru-RU" altLang="ru-RU" sz="1800" b="1" dirty="0" err="1">
                <a:solidFill>
                  <a:schemeClr val="tx1"/>
                </a:solidFill>
                <a:latin typeface="Times New Roman" panose="02020603050405020304" pitchFamily="18" charset="0"/>
                <a:cs typeface="Times New Roman" panose="02020603050405020304" pitchFamily="18" charset="0"/>
              </a:rPr>
              <a:t>тіршілік</a:t>
            </a:r>
            <a:r>
              <a:rPr lang="ru-RU" altLang="ru-RU" sz="1800" b="1" dirty="0">
                <a:solidFill>
                  <a:schemeClr val="tx1"/>
                </a:solidFill>
                <a:latin typeface="Times New Roman" panose="02020603050405020304" pitchFamily="18" charset="0"/>
                <a:cs typeface="Times New Roman" panose="02020603050405020304" pitchFamily="18" charset="0"/>
              </a:rPr>
              <a:t>, «</a:t>
            </a:r>
            <a:r>
              <a:rPr lang="en-US" altLang="ru-RU" sz="1800" b="1" dirty="0">
                <a:solidFill>
                  <a:schemeClr val="tx1"/>
                </a:solidFill>
                <a:latin typeface="Times New Roman" panose="02020603050405020304" pitchFamily="18" charset="0"/>
                <a:cs typeface="Times New Roman" panose="02020603050405020304" pitchFamily="18" charset="0"/>
              </a:rPr>
              <a:t>logos</a:t>
            </a:r>
            <a:r>
              <a:rPr lang="ru-RU" altLang="ru-RU" sz="1800" b="1" dirty="0">
                <a:solidFill>
                  <a:schemeClr val="tx1"/>
                </a:solidFill>
                <a:latin typeface="Times New Roman" panose="02020603050405020304" pitchFamily="18" charset="0"/>
                <a:cs typeface="Times New Roman" panose="02020603050405020304" pitchFamily="18" charset="0"/>
              </a:rPr>
              <a:t>» </a:t>
            </a:r>
            <a:r>
              <a:rPr lang="en-US" altLang="ru-RU" sz="1800" b="1" dirty="0">
                <a:solidFill>
                  <a:schemeClr val="tx1"/>
                </a:solidFill>
                <a:latin typeface="Times New Roman" panose="02020603050405020304" pitchFamily="18" charset="0"/>
                <a:cs typeface="Times New Roman" panose="02020603050405020304" pitchFamily="18" charset="0"/>
              </a:rPr>
              <a:t>- </a:t>
            </a:r>
            <a:r>
              <a:rPr lang="ru-RU" altLang="ru-RU" sz="1800" b="1" dirty="0" err="1">
                <a:solidFill>
                  <a:schemeClr val="tx1"/>
                </a:solidFill>
                <a:latin typeface="Times New Roman" panose="02020603050405020304" pitchFamily="18" charset="0"/>
                <a:cs typeface="Times New Roman" panose="02020603050405020304" pitchFamily="18" charset="0"/>
              </a:rPr>
              <a:t>ғылым</a:t>
            </a:r>
            <a:r>
              <a:rPr lang="ru-RU" altLang="ru-RU" sz="1800" b="1" dirty="0">
                <a:solidFill>
                  <a:schemeClr val="tx1"/>
                </a:solidFill>
                <a:latin typeface="Times New Roman" panose="02020603050405020304" pitchFamily="18" charset="0"/>
                <a:cs typeface="Times New Roman" panose="02020603050405020304" pitchFamily="18" charset="0"/>
              </a:rPr>
              <a:t>) - </a:t>
            </a:r>
            <a:r>
              <a:rPr lang="ru-RU" altLang="ru-RU" sz="1800" b="1" dirty="0" err="1">
                <a:solidFill>
                  <a:schemeClr val="tx1"/>
                </a:solidFill>
                <a:latin typeface="Times New Roman" panose="02020603050405020304" pitchFamily="18" charset="0"/>
                <a:cs typeface="Times New Roman" panose="02020603050405020304" pitchFamily="18" charset="0"/>
              </a:rPr>
              <a:t>с</a:t>
            </a:r>
            <a:r>
              <a:rPr lang="ru-RU" altLang="ru-RU" sz="1800" dirty="0" err="1">
                <a:solidFill>
                  <a:schemeClr val="tx1"/>
                </a:solidFill>
                <a:latin typeface="Times New Roman" panose="02020603050405020304" pitchFamily="18" charset="0"/>
                <a:cs typeface="Times New Roman" panose="02020603050405020304" pitchFamily="18" charset="0"/>
              </a:rPr>
              <a:t>өздерінің</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микроскопиялық</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пішініне</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байланысты</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микроорганизмдер</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микробтар</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деп</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аталатын</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оптикалық</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құралмен</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қарамаса</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жай</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көзге</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көрінбейтін</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организмдерді</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зерттейтін</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ғылым</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саласы</a:t>
            </a:r>
            <a:r>
              <a:rPr lang="ru-RU" altLang="ru-RU" sz="1800" dirty="0">
                <a:solidFill>
                  <a:schemeClr val="tx1"/>
                </a:solidFill>
                <a:latin typeface="Times New Roman" panose="02020603050405020304" pitchFamily="18" charset="0"/>
                <a:cs typeface="Times New Roman" panose="02020603050405020304" pitchFamily="18" charset="0"/>
              </a:rPr>
              <a:t>.</a:t>
            </a:r>
            <a:endParaRPr lang="ru-RU" altLang="ru-RU" sz="1800" b="1" dirty="0">
              <a:solidFill>
                <a:schemeClr val="tx1"/>
              </a:solidFill>
              <a:latin typeface="Times New Roman" panose="02020603050405020304" pitchFamily="18" charset="0"/>
              <a:cs typeface="Times New Roman" panose="02020603050405020304" pitchFamily="18" charset="0"/>
            </a:endParaRPr>
          </a:p>
          <a:p>
            <a:pPr marL="91440" indent="-91440" eaLnBrk="1" fontAlgn="auto" hangingPunct="1">
              <a:lnSpc>
                <a:spcPct val="90000"/>
              </a:lnSpc>
              <a:spcAft>
                <a:spcPts val="0"/>
              </a:spcAft>
              <a:buFont typeface="Wingdings" panose="05000000000000000000" pitchFamily="2" charset="2"/>
              <a:buNone/>
              <a:defRPr/>
            </a:pPr>
            <a:r>
              <a:rPr lang="ru-RU" altLang="ru-RU" sz="1800" b="1" dirty="0">
                <a:solidFill>
                  <a:schemeClr val="tx1"/>
                </a:solidFill>
                <a:latin typeface="Times New Roman" panose="02020603050405020304" pitchFamily="18" charset="0"/>
                <a:cs typeface="Times New Roman" panose="02020603050405020304" pitchFamily="18" charset="0"/>
              </a:rPr>
              <a:t>          </a:t>
            </a:r>
          </a:p>
          <a:p>
            <a:pPr marL="91440" indent="-91440" eaLnBrk="1" fontAlgn="auto" hangingPunct="1">
              <a:lnSpc>
                <a:spcPct val="90000"/>
              </a:lnSpc>
              <a:spcAft>
                <a:spcPts val="0"/>
              </a:spcAft>
              <a:buFont typeface="Wingdings" panose="05000000000000000000" pitchFamily="2" charset="2"/>
              <a:buNone/>
              <a:defRPr/>
            </a:pPr>
            <a:r>
              <a:rPr lang="ru-RU" altLang="ru-RU" sz="1800" b="1" dirty="0">
                <a:solidFill>
                  <a:schemeClr val="tx1"/>
                </a:solidFill>
                <a:latin typeface="Times New Roman" panose="02020603050405020304" pitchFamily="18" charset="0"/>
                <a:cs typeface="Times New Roman" panose="02020603050405020304" pitchFamily="18" charset="0"/>
              </a:rPr>
              <a:t>                       </a:t>
            </a:r>
            <a:r>
              <a:rPr lang="ru-RU" altLang="ru-RU" sz="1800" b="1" dirty="0" err="1">
                <a:solidFill>
                  <a:schemeClr val="tx1"/>
                </a:solidFill>
                <a:latin typeface="Times New Roman" panose="02020603050405020304" pitchFamily="18" charset="0"/>
                <a:cs typeface="Times New Roman" panose="02020603050405020304" pitchFamily="18" charset="0"/>
              </a:rPr>
              <a:t>Жалпы</a:t>
            </a:r>
            <a:r>
              <a:rPr lang="ru-RU" altLang="ru-RU" sz="1800" b="1" dirty="0">
                <a:solidFill>
                  <a:schemeClr val="tx1"/>
                </a:solidFill>
                <a:latin typeface="Times New Roman" panose="02020603050405020304" pitchFamily="18" charset="0"/>
                <a:cs typeface="Times New Roman" panose="02020603050405020304" pitchFamily="18" charset="0"/>
              </a:rPr>
              <a:t> </a:t>
            </a:r>
            <a:r>
              <a:rPr lang="ru-RU" altLang="ru-RU" sz="1800" b="1" dirty="0" err="1">
                <a:solidFill>
                  <a:schemeClr val="tx1"/>
                </a:solidFill>
                <a:latin typeface="Times New Roman" panose="02020603050405020304" pitchFamily="18" charset="0"/>
                <a:cs typeface="Times New Roman" panose="02020603050405020304" pitchFamily="18" charset="0"/>
              </a:rPr>
              <a:t>микробиологияның</a:t>
            </a:r>
            <a:r>
              <a:rPr lang="ru-RU" altLang="ru-RU" sz="1800" b="1" dirty="0">
                <a:solidFill>
                  <a:schemeClr val="tx1"/>
                </a:solidFill>
                <a:latin typeface="Times New Roman" panose="02020603050405020304" pitchFamily="18" charset="0"/>
                <a:cs typeface="Times New Roman" panose="02020603050405020304" pitchFamily="18" charset="0"/>
              </a:rPr>
              <a:t> </a:t>
            </a:r>
            <a:r>
              <a:rPr lang="ru-RU" altLang="ru-RU" sz="1800" b="1" dirty="0" err="1">
                <a:solidFill>
                  <a:schemeClr val="tx1"/>
                </a:solidFill>
                <a:latin typeface="Times New Roman" panose="02020603050405020304" pitchFamily="18" charset="0"/>
                <a:cs typeface="Times New Roman" panose="02020603050405020304" pitchFamily="18" charset="0"/>
              </a:rPr>
              <a:t>негізгі</a:t>
            </a:r>
            <a:r>
              <a:rPr lang="ru-RU" altLang="ru-RU" sz="1800" b="1" dirty="0">
                <a:solidFill>
                  <a:schemeClr val="tx1"/>
                </a:solidFill>
                <a:latin typeface="Times New Roman" panose="02020603050405020304" pitchFamily="18" charset="0"/>
                <a:cs typeface="Times New Roman" panose="02020603050405020304" pitchFamily="18" charset="0"/>
              </a:rPr>
              <a:t> </a:t>
            </a:r>
            <a:r>
              <a:rPr lang="ru-RU" altLang="ru-RU" sz="1800" b="1" dirty="0" err="1">
                <a:solidFill>
                  <a:schemeClr val="tx1"/>
                </a:solidFill>
                <a:latin typeface="Times New Roman" panose="02020603050405020304" pitchFamily="18" charset="0"/>
                <a:cs typeface="Times New Roman" panose="02020603050405020304" pitchFamily="18" charset="0"/>
              </a:rPr>
              <a:t>бөлімдері</a:t>
            </a:r>
            <a:endParaRPr lang="ru-RU" altLang="ru-RU" sz="1800" b="1" dirty="0">
              <a:solidFill>
                <a:schemeClr val="tx1"/>
              </a:solidFill>
              <a:latin typeface="Times New Roman" panose="02020603050405020304" pitchFamily="18" charset="0"/>
              <a:cs typeface="Times New Roman" panose="02020603050405020304" pitchFamily="18" charset="0"/>
            </a:endParaRPr>
          </a:p>
          <a:p>
            <a:pPr marL="91440" indent="-91440" eaLnBrk="1" fontAlgn="auto" hangingPunct="1">
              <a:lnSpc>
                <a:spcPct val="90000"/>
              </a:lnSpc>
              <a:spcAft>
                <a:spcPts val="0"/>
              </a:spcAft>
              <a:buFont typeface="Wingdings 3" charset="2"/>
              <a:buChar char=""/>
              <a:defRPr/>
            </a:pPr>
            <a:r>
              <a:rPr lang="ru-RU" altLang="ru-RU" sz="1800" b="1" dirty="0">
                <a:solidFill>
                  <a:schemeClr val="tx1"/>
                </a:solidFill>
                <a:latin typeface="Times New Roman" panose="02020603050405020304" pitchFamily="18" charset="0"/>
                <a:cs typeface="Times New Roman" panose="02020603050405020304" pitchFamily="18" charset="0"/>
              </a:rPr>
              <a:t>Цитология </a:t>
            </a:r>
          </a:p>
          <a:p>
            <a:pPr marL="91440" indent="-91440" eaLnBrk="1" fontAlgn="auto" hangingPunct="1">
              <a:lnSpc>
                <a:spcPct val="90000"/>
              </a:lnSpc>
              <a:spcAft>
                <a:spcPts val="0"/>
              </a:spcAft>
              <a:buFont typeface="Wingdings 3" charset="2"/>
              <a:buChar char=""/>
              <a:defRPr/>
            </a:pPr>
            <a:r>
              <a:rPr lang="ru-RU" altLang="ru-RU" sz="1800" b="1" dirty="0">
                <a:solidFill>
                  <a:schemeClr val="tx1"/>
                </a:solidFill>
                <a:latin typeface="Times New Roman" panose="02020603050405020304" pitchFamily="18" charset="0"/>
                <a:cs typeface="Times New Roman" panose="02020603050405020304" pitchFamily="18" charset="0"/>
              </a:rPr>
              <a:t>Морфология </a:t>
            </a:r>
          </a:p>
          <a:p>
            <a:pPr marL="91440" indent="-91440" eaLnBrk="1" fontAlgn="auto" hangingPunct="1">
              <a:lnSpc>
                <a:spcPct val="90000"/>
              </a:lnSpc>
              <a:spcAft>
                <a:spcPts val="0"/>
              </a:spcAft>
              <a:buFont typeface="Wingdings 3" charset="2"/>
              <a:buChar char=""/>
              <a:defRPr/>
            </a:pPr>
            <a:r>
              <a:rPr lang="ru-RU" altLang="ru-RU" sz="1800" b="1" dirty="0">
                <a:solidFill>
                  <a:schemeClr val="tx1"/>
                </a:solidFill>
                <a:latin typeface="Times New Roman" panose="02020603050405020304" pitchFamily="18" charset="0"/>
                <a:cs typeface="Times New Roman" panose="02020603050405020304" pitchFamily="18" charset="0"/>
              </a:rPr>
              <a:t>Генетика  </a:t>
            </a:r>
          </a:p>
          <a:p>
            <a:pPr marL="91440" indent="-91440" eaLnBrk="1" fontAlgn="auto" hangingPunct="1">
              <a:lnSpc>
                <a:spcPct val="90000"/>
              </a:lnSpc>
              <a:spcAft>
                <a:spcPts val="0"/>
              </a:spcAft>
              <a:buFont typeface="Wingdings 3" charset="2"/>
              <a:buChar char=""/>
              <a:defRPr/>
            </a:pPr>
            <a:r>
              <a:rPr lang="ru-RU" altLang="ru-RU" sz="1800" b="1" dirty="0">
                <a:solidFill>
                  <a:schemeClr val="tx1"/>
                </a:solidFill>
                <a:latin typeface="Times New Roman" panose="02020603050405020304" pitchFamily="18" charset="0"/>
                <a:cs typeface="Times New Roman" panose="02020603050405020304" pitchFamily="18" charset="0"/>
              </a:rPr>
              <a:t>Систематика</a:t>
            </a:r>
          </a:p>
          <a:p>
            <a:pPr marL="91440" indent="-91440" eaLnBrk="1" fontAlgn="auto" hangingPunct="1">
              <a:lnSpc>
                <a:spcPct val="90000"/>
              </a:lnSpc>
              <a:spcAft>
                <a:spcPts val="0"/>
              </a:spcAft>
              <a:buFont typeface="Wingdings 3" charset="2"/>
              <a:buChar char=""/>
              <a:defRPr/>
            </a:pPr>
            <a:r>
              <a:rPr lang="ru-RU" altLang="ru-RU" sz="1800" b="1" dirty="0" err="1">
                <a:solidFill>
                  <a:schemeClr val="tx1"/>
                </a:solidFill>
                <a:latin typeface="Times New Roman" panose="02020603050405020304" pitchFamily="18" charset="0"/>
                <a:cs typeface="Times New Roman" panose="02020603050405020304" pitchFamily="18" charset="0"/>
              </a:rPr>
              <a:t>Микроорганизмдердің</a:t>
            </a:r>
            <a:r>
              <a:rPr lang="ru-RU" altLang="ru-RU" sz="1800" b="1" dirty="0">
                <a:solidFill>
                  <a:schemeClr val="tx1"/>
                </a:solidFill>
                <a:latin typeface="Times New Roman" panose="02020603050405020304" pitchFamily="18" charset="0"/>
                <a:cs typeface="Times New Roman" panose="02020603050405020304" pitchFamily="18" charset="0"/>
              </a:rPr>
              <a:t>  </a:t>
            </a:r>
            <a:r>
              <a:rPr lang="ru-RU" altLang="ru-RU" sz="1800" b="1" dirty="0" err="1">
                <a:solidFill>
                  <a:schemeClr val="tx1"/>
                </a:solidFill>
                <a:latin typeface="Times New Roman" panose="02020603050405020304" pitchFamily="18" charset="0"/>
                <a:cs typeface="Times New Roman" panose="02020603050405020304" pitchFamily="18" charset="0"/>
              </a:rPr>
              <a:t>көбею</a:t>
            </a:r>
            <a:endParaRPr lang="ru-RU" altLang="ru-RU" sz="1800" b="1" dirty="0">
              <a:solidFill>
                <a:schemeClr val="tx1"/>
              </a:solidFill>
              <a:latin typeface="Times New Roman" panose="02020603050405020304" pitchFamily="18" charset="0"/>
              <a:cs typeface="Times New Roman" panose="02020603050405020304" pitchFamily="18" charset="0"/>
            </a:endParaRPr>
          </a:p>
          <a:p>
            <a:pPr marL="91440" indent="-91440" eaLnBrk="1" fontAlgn="auto" hangingPunct="1">
              <a:lnSpc>
                <a:spcPct val="90000"/>
              </a:lnSpc>
              <a:spcAft>
                <a:spcPts val="0"/>
              </a:spcAft>
              <a:buFont typeface="Wingdings 3" charset="2"/>
              <a:buChar char=""/>
              <a:defRPr/>
            </a:pPr>
            <a:r>
              <a:rPr lang="ru-RU" altLang="ru-RU" sz="1800" b="1" dirty="0" err="1">
                <a:solidFill>
                  <a:schemeClr val="tx1"/>
                </a:solidFill>
                <a:latin typeface="Times New Roman" panose="02020603050405020304" pitchFamily="18" charset="0"/>
                <a:cs typeface="Times New Roman" panose="02020603050405020304" pitchFamily="18" charset="0"/>
              </a:rPr>
              <a:t>Микроорганизмдердің</a:t>
            </a:r>
            <a:r>
              <a:rPr lang="ru-RU" altLang="ru-RU" sz="1800" b="1" dirty="0">
                <a:solidFill>
                  <a:schemeClr val="tx1"/>
                </a:solidFill>
                <a:latin typeface="Times New Roman" panose="02020603050405020304" pitchFamily="18" charset="0"/>
                <a:cs typeface="Times New Roman" panose="02020603050405020304" pitchFamily="18" charset="0"/>
              </a:rPr>
              <a:t>  </a:t>
            </a:r>
            <a:r>
              <a:rPr lang="ru-RU" altLang="ru-RU" sz="1800" b="1" dirty="0" err="1">
                <a:solidFill>
                  <a:schemeClr val="tx1"/>
                </a:solidFill>
                <a:latin typeface="Times New Roman" panose="02020603050405020304" pitchFamily="18" charset="0"/>
                <a:cs typeface="Times New Roman" panose="02020603050405020304" pitchFamily="18" charset="0"/>
              </a:rPr>
              <a:t>биохимиясы</a:t>
            </a:r>
            <a:endParaRPr lang="ru-RU" altLang="ru-RU" sz="1800" b="1" dirty="0">
              <a:solidFill>
                <a:schemeClr val="tx1"/>
              </a:solidFill>
              <a:latin typeface="Times New Roman" panose="02020603050405020304" pitchFamily="18" charset="0"/>
              <a:cs typeface="Times New Roman" panose="02020603050405020304" pitchFamily="18" charset="0"/>
            </a:endParaRPr>
          </a:p>
          <a:p>
            <a:pPr marL="91440" indent="-91440" eaLnBrk="1" fontAlgn="auto" hangingPunct="1">
              <a:lnSpc>
                <a:spcPct val="90000"/>
              </a:lnSpc>
              <a:spcAft>
                <a:spcPts val="0"/>
              </a:spcAft>
              <a:buFont typeface="Wingdings 3" charset="2"/>
              <a:buChar char=""/>
              <a:defRPr/>
            </a:pPr>
            <a:r>
              <a:rPr lang="ru-RU" altLang="ru-RU" sz="1800" b="1" dirty="0" err="1">
                <a:solidFill>
                  <a:schemeClr val="tx1"/>
                </a:solidFill>
                <a:latin typeface="Times New Roman" panose="02020603050405020304" pitchFamily="18" charset="0"/>
                <a:cs typeface="Times New Roman" panose="02020603050405020304" pitchFamily="18" charset="0"/>
              </a:rPr>
              <a:t>Микроорганизмдердің</a:t>
            </a:r>
            <a:r>
              <a:rPr lang="ru-RU" altLang="ru-RU" sz="1800" b="1" dirty="0">
                <a:solidFill>
                  <a:schemeClr val="tx1"/>
                </a:solidFill>
                <a:latin typeface="Times New Roman" panose="02020603050405020304" pitchFamily="18" charset="0"/>
                <a:cs typeface="Times New Roman" panose="02020603050405020304" pitchFamily="18" charset="0"/>
              </a:rPr>
              <a:t>  </a:t>
            </a:r>
            <a:r>
              <a:rPr lang="ru-RU" altLang="ru-RU" sz="1800" b="1" dirty="0" err="1">
                <a:solidFill>
                  <a:schemeClr val="tx1"/>
                </a:solidFill>
                <a:latin typeface="Times New Roman" panose="02020603050405020304" pitchFamily="18" charset="0"/>
                <a:cs typeface="Times New Roman" panose="02020603050405020304" pitchFamily="18" charset="0"/>
              </a:rPr>
              <a:t>экологиясы</a:t>
            </a:r>
            <a:endParaRPr lang="ru-RU" altLang="ru-RU" sz="1800" b="1" dirty="0">
              <a:solidFill>
                <a:schemeClr val="tx1"/>
              </a:solidFill>
              <a:latin typeface="Times New Roman" panose="02020603050405020304" pitchFamily="18" charset="0"/>
              <a:cs typeface="Times New Roman" panose="02020603050405020304" pitchFamily="18" charset="0"/>
            </a:endParaRPr>
          </a:p>
          <a:p>
            <a:pPr marL="91440" indent="-91440" eaLnBrk="1" fontAlgn="auto" hangingPunct="1">
              <a:lnSpc>
                <a:spcPct val="90000"/>
              </a:lnSpc>
              <a:spcAft>
                <a:spcPts val="0"/>
              </a:spcAft>
              <a:buFont typeface="Wingdings 3" charset="2"/>
              <a:buChar char=""/>
              <a:defRPr/>
            </a:pPr>
            <a:r>
              <a:rPr lang="ru-RU" altLang="ru-RU" sz="1800" b="1" dirty="0" err="1">
                <a:solidFill>
                  <a:schemeClr val="tx1"/>
                </a:solidFill>
                <a:latin typeface="Times New Roman" panose="02020603050405020304" pitchFamily="18" charset="0"/>
                <a:cs typeface="Times New Roman" panose="02020603050405020304" pitchFamily="18" charset="0"/>
              </a:rPr>
              <a:t>Микроорганизмдердің</a:t>
            </a:r>
            <a:r>
              <a:rPr lang="ru-RU" altLang="ru-RU" sz="1800" b="1" dirty="0">
                <a:solidFill>
                  <a:schemeClr val="tx1"/>
                </a:solidFill>
                <a:latin typeface="Times New Roman" panose="02020603050405020304" pitchFamily="18" charset="0"/>
                <a:cs typeface="Times New Roman" panose="02020603050405020304" pitchFamily="18" charset="0"/>
              </a:rPr>
              <a:t> </a:t>
            </a:r>
            <a:r>
              <a:rPr lang="ru-RU" altLang="ru-RU" sz="1800" b="1" dirty="0" err="1">
                <a:solidFill>
                  <a:schemeClr val="tx1"/>
                </a:solidFill>
                <a:latin typeface="Times New Roman" panose="02020603050405020304" pitchFamily="18" charset="0"/>
                <a:cs typeface="Times New Roman" panose="02020603050405020304" pitchFamily="18" charset="0"/>
              </a:rPr>
              <a:t>биотехнологиясы</a:t>
            </a:r>
            <a:endParaRPr lang="ru-RU" altLang="ru-RU" sz="1800" b="1" dirty="0">
              <a:solidFill>
                <a:schemeClr val="tx1"/>
              </a:solidFill>
              <a:latin typeface="Times New Roman" panose="02020603050405020304" pitchFamily="18" charset="0"/>
              <a:cs typeface="Times New Roman" panose="02020603050405020304" pitchFamily="18" charset="0"/>
            </a:endParaRPr>
          </a:p>
          <a:p>
            <a:pPr marL="91440" indent="-91440" eaLnBrk="1" fontAlgn="auto" hangingPunct="1">
              <a:lnSpc>
                <a:spcPct val="90000"/>
              </a:lnSpc>
              <a:spcAft>
                <a:spcPts val="0"/>
              </a:spcAft>
              <a:buFont typeface="Wingdings" panose="05000000000000000000" pitchFamily="2" charset="2"/>
              <a:buNone/>
              <a:defRPr/>
            </a:pPr>
            <a:endParaRPr lang="ru-RU" altLang="ru-RU" sz="1100" b="1" dirty="0">
              <a:solidFill>
                <a:schemeClr val="tx1"/>
              </a:solidFill>
            </a:endParaRPr>
          </a:p>
          <a:p>
            <a:pPr marL="91440" indent="-91440" eaLnBrk="1" fontAlgn="auto" hangingPunct="1">
              <a:lnSpc>
                <a:spcPct val="90000"/>
              </a:lnSpc>
              <a:spcAft>
                <a:spcPts val="0"/>
              </a:spcAft>
              <a:buFont typeface="Wingdings" panose="05000000000000000000" pitchFamily="2" charset="2"/>
              <a:buNone/>
              <a:defRPr/>
            </a:pPr>
            <a:r>
              <a:rPr lang="ru-RU" altLang="ru-RU" sz="1100" b="1" dirty="0">
                <a:solidFill>
                  <a:schemeClr val="tx1"/>
                </a:solidFill>
              </a:rPr>
              <a:t>        </a:t>
            </a:r>
          </a:p>
          <a:p>
            <a:pPr marL="91440" indent="-91440" eaLnBrk="1" fontAlgn="auto" hangingPunct="1">
              <a:lnSpc>
                <a:spcPct val="90000"/>
              </a:lnSpc>
              <a:spcAft>
                <a:spcPts val="0"/>
              </a:spcAft>
              <a:buFont typeface="Wingdings" panose="05000000000000000000" pitchFamily="2" charset="2"/>
              <a:buNone/>
              <a:defRPr/>
            </a:pPr>
            <a:endParaRPr lang="ru-RU" altLang="ru-RU" sz="1100" b="1"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3779">
                                            <p:txEl>
                                              <p:pRg st="1" end="1"/>
                                            </p:txEl>
                                          </p:spTgt>
                                        </p:tgtEl>
                                        <p:attrNameLst>
                                          <p:attrName>style.visibility</p:attrName>
                                        </p:attrNameLst>
                                      </p:cBhvr>
                                      <p:to>
                                        <p:strVal val="visible"/>
                                      </p:to>
                                    </p:set>
                                    <p:animEffect transition="in" filter="fade">
                                      <p:cBhvr>
                                        <p:cTn id="7" dur="1000"/>
                                        <p:tgtEl>
                                          <p:spTgt spid="203779">
                                            <p:txEl>
                                              <p:pRg st="1" end="1"/>
                                            </p:txEl>
                                          </p:spTgt>
                                        </p:tgtEl>
                                      </p:cBhvr>
                                    </p:animEffect>
                                    <p:anim calcmode="lin" valueType="num">
                                      <p:cBhvr>
                                        <p:cTn id="8" dur="1000" fill="hold"/>
                                        <p:tgtEl>
                                          <p:spTgt spid="20377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037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3779">
                                            <p:txEl>
                                              <p:pRg st="2" end="2"/>
                                            </p:txEl>
                                          </p:spTgt>
                                        </p:tgtEl>
                                        <p:attrNameLst>
                                          <p:attrName>style.visibility</p:attrName>
                                        </p:attrNameLst>
                                      </p:cBhvr>
                                      <p:to>
                                        <p:strVal val="visible"/>
                                      </p:to>
                                    </p:set>
                                    <p:animEffect transition="in" filter="fade">
                                      <p:cBhvr>
                                        <p:cTn id="14" dur="1000"/>
                                        <p:tgtEl>
                                          <p:spTgt spid="203779">
                                            <p:txEl>
                                              <p:pRg st="2" end="2"/>
                                            </p:txEl>
                                          </p:spTgt>
                                        </p:tgtEl>
                                      </p:cBhvr>
                                    </p:animEffect>
                                    <p:anim calcmode="lin" valueType="num">
                                      <p:cBhvr>
                                        <p:cTn id="15" dur="1000" fill="hold"/>
                                        <p:tgtEl>
                                          <p:spTgt spid="20377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37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3779">
                                            <p:txEl>
                                              <p:pRg st="3" end="3"/>
                                            </p:txEl>
                                          </p:spTgt>
                                        </p:tgtEl>
                                        <p:attrNameLst>
                                          <p:attrName>style.visibility</p:attrName>
                                        </p:attrNameLst>
                                      </p:cBhvr>
                                      <p:to>
                                        <p:strVal val="visible"/>
                                      </p:to>
                                    </p:set>
                                    <p:animEffect transition="in" filter="fade">
                                      <p:cBhvr>
                                        <p:cTn id="21" dur="1000"/>
                                        <p:tgtEl>
                                          <p:spTgt spid="203779">
                                            <p:txEl>
                                              <p:pRg st="3" end="3"/>
                                            </p:txEl>
                                          </p:spTgt>
                                        </p:tgtEl>
                                      </p:cBhvr>
                                    </p:animEffect>
                                    <p:anim calcmode="lin" valueType="num">
                                      <p:cBhvr>
                                        <p:cTn id="22" dur="1000" fill="hold"/>
                                        <p:tgtEl>
                                          <p:spTgt spid="20377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037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3779">
                                            <p:txEl>
                                              <p:pRg st="4" end="4"/>
                                            </p:txEl>
                                          </p:spTgt>
                                        </p:tgtEl>
                                        <p:attrNameLst>
                                          <p:attrName>style.visibility</p:attrName>
                                        </p:attrNameLst>
                                      </p:cBhvr>
                                      <p:to>
                                        <p:strVal val="visible"/>
                                      </p:to>
                                    </p:set>
                                    <p:animEffect transition="in" filter="fade">
                                      <p:cBhvr>
                                        <p:cTn id="28" dur="1000"/>
                                        <p:tgtEl>
                                          <p:spTgt spid="203779">
                                            <p:txEl>
                                              <p:pRg st="4" end="4"/>
                                            </p:txEl>
                                          </p:spTgt>
                                        </p:tgtEl>
                                      </p:cBhvr>
                                    </p:animEffect>
                                    <p:anim calcmode="lin" valueType="num">
                                      <p:cBhvr>
                                        <p:cTn id="29" dur="1000" fill="hold"/>
                                        <p:tgtEl>
                                          <p:spTgt spid="20377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037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3779">
                                            <p:txEl>
                                              <p:pRg st="5" end="5"/>
                                            </p:txEl>
                                          </p:spTgt>
                                        </p:tgtEl>
                                        <p:attrNameLst>
                                          <p:attrName>style.visibility</p:attrName>
                                        </p:attrNameLst>
                                      </p:cBhvr>
                                      <p:to>
                                        <p:strVal val="visible"/>
                                      </p:to>
                                    </p:set>
                                    <p:animEffect transition="in" filter="fade">
                                      <p:cBhvr>
                                        <p:cTn id="35" dur="1000"/>
                                        <p:tgtEl>
                                          <p:spTgt spid="203779">
                                            <p:txEl>
                                              <p:pRg st="5" end="5"/>
                                            </p:txEl>
                                          </p:spTgt>
                                        </p:tgtEl>
                                      </p:cBhvr>
                                    </p:animEffect>
                                    <p:anim calcmode="lin" valueType="num">
                                      <p:cBhvr>
                                        <p:cTn id="36" dur="1000" fill="hold"/>
                                        <p:tgtEl>
                                          <p:spTgt spid="20377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0377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3779">
                                            <p:txEl>
                                              <p:pRg st="6" end="6"/>
                                            </p:txEl>
                                          </p:spTgt>
                                        </p:tgtEl>
                                        <p:attrNameLst>
                                          <p:attrName>style.visibility</p:attrName>
                                        </p:attrNameLst>
                                      </p:cBhvr>
                                      <p:to>
                                        <p:strVal val="visible"/>
                                      </p:to>
                                    </p:set>
                                    <p:animEffect transition="in" filter="fade">
                                      <p:cBhvr>
                                        <p:cTn id="42" dur="1000"/>
                                        <p:tgtEl>
                                          <p:spTgt spid="203779">
                                            <p:txEl>
                                              <p:pRg st="6" end="6"/>
                                            </p:txEl>
                                          </p:spTgt>
                                        </p:tgtEl>
                                      </p:cBhvr>
                                    </p:animEffect>
                                    <p:anim calcmode="lin" valueType="num">
                                      <p:cBhvr>
                                        <p:cTn id="43" dur="1000" fill="hold"/>
                                        <p:tgtEl>
                                          <p:spTgt spid="20377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0377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3779">
                                            <p:txEl>
                                              <p:pRg st="7" end="7"/>
                                            </p:txEl>
                                          </p:spTgt>
                                        </p:tgtEl>
                                        <p:attrNameLst>
                                          <p:attrName>style.visibility</p:attrName>
                                        </p:attrNameLst>
                                      </p:cBhvr>
                                      <p:to>
                                        <p:strVal val="visible"/>
                                      </p:to>
                                    </p:set>
                                    <p:animEffect transition="in" filter="fade">
                                      <p:cBhvr>
                                        <p:cTn id="49" dur="1000"/>
                                        <p:tgtEl>
                                          <p:spTgt spid="203779">
                                            <p:txEl>
                                              <p:pRg st="7" end="7"/>
                                            </p:txEl>
                                          </p:spTgt>
                                        </p:tgtEl>
                                      </p:cBhvr>
                                    </p:animEffect>
                                    <p:anim calcmode="lin" valueType="num">
                                      <p:cBhvr>
                                        <p:cTn id="50" dur="1000" fill="hold"/>
                                        <p:tgtEl>
                                          <p:spTgt spid="203779">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0377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3779">
                                            <p:txEl>
                                              <p:pRg st="8" end="8"/>
                                            </p:txEl>
                                          </p:spTgt>
                                        </p:tgtEl>
                                        <p:attrNameLst>
                                          <p:attrName>style.visibility</p:attrName>
                                        </p:attrNameLst>
                                      </p:cBhvr>
                                      <p:to>
                                        <p:strVal val="visible"/>
                                      </p:to>
                                    </p:set>
                                    <p:animEffect transition="in" filter="fade">
                                      <p:cBhvr>
                                        <p:cTn id="56" dur="1000"/>
                                        <p:tgtEl>
                                          <p:spTgt spid="203779">
                                            <p:txEl>
                                              <p:pRg st="8" end="8"/>
                                            </p:txEl>
                                          </p:spTgt>
                                        </p:tgtEl>
                                      </p:cBhvr>
                                    </p:animEffect>
                                    <p:anim calcmode="lin" valueType="num">
                                      <p:cBhvr>
                                        <p:cTn id="57" dur="1000" fill="hold"/>
                                        <p:tgtEl>
                                          <p:spTgt spid="203779">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0377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3779">
                                            <p:txEl>
                                              <p:pRg st="9" end="9"/>
                                            </p:txEl>
                                          </p:spTgt>
                                        </p:tgtEl>
                                        <p:attrNameLst>
                                          <p:attrName>style.visibility</p:attrName>
                                        </p:attrNameLst>
                                      </p:cBhvr>
                                      <p:to>
                                        <p:strVal val="visible"/>
                                      </p:to>
                                    </p:set>
                                    <p:animEffect transition="in" filter="fade">
                                      <p:cBhvr>
                                        <p:cTn id="63" dur="1000"/>
                                        <p:tgtEl>
                                          <p:spTgt spid="203779">
                                            <p:txEl>
                                              <p:pRg st="9" end="9"/>
                                            </p:txEl>
                                          </p:spTgt>
                                        </p:tgtEl>
                                      </p:cBhvr>
                                    </p:animEffect>
                                    <p:anim calcmode="lin" valueType="num">
                                      <p:cBhvr>
                                        <p:cTn id="64" dur="1000" fill="hold"/>
                                        <p:tgtEl>
                                          <p:spTgt spid="203779">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0377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3779">
                                            <p:txEl>
                                              <p:pRg st="10" end="10"/>
                                            </p:txEl>
                                          </p:spTgt>
                                        </p:tgtEl>
                                        <p:attrNameLst>
                                          <p:attrName>style.visibility</p:attrName>
                                        </p:attrNameLst>
                                      </p:cBhvr>
                                      <p:to>
                                        <p:strVal val="visible"/>
                                      </p:to>
                                    </p:set>
                                    <p:animEffect transition="in" filter="fade">
                                      <p:cBhvr>
                                        <p:cTn id="70" dur="1000"/>
                                        <p:tgtEl>
                                          <p:spTgt spid="203779">
                                            <p:txEl>
                                              <p:pRg st="10" end="10"/>
                                            </p:txEl>
                                          </p:spTgt>
                                        </p:tgtEl>
                                      </p:cBhvr>
                                    </p:animEffect>
                                    <p:anim calcmode="lin" valueType="num">
                                      <p:cBhvr>
                                        <p:cTn id="71" dur="1000" fill="hold"/>
                                        <p:tgtEl>
                                          <p:spTgt spid="203779">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20377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03779">
                                            <p:txEl>
                                              <p:pRg st="11" end="11"/>
                                            </p:txEl>
                                          </p:spTgt>
                                        </p:tgtEl>
                                        <p:attrNameLst>
                                          <p:attrName>style.visibility</p:attrName>
                                        </p:attrNameLst>
                                      </p:cBhvr>
                                      <p:to>
                                        <p:strVal val="visible"/>
                                      </p:to>
                                    </p:set>
                                    <p:animEffect transition="in" filter="fade">
                                      <p:cBhvr>
                                        <p:cTn id="77" dur="1000"/>
                                        <p:tgtEl>
                                          <p:spTgt spid="203779">
                                            <p:txEl>
                                              <p:pRg st="11" end="11"/>
                                            </p:txEl>
                                          </p:spTgt>
                                        </p:tgtEl>
                                      </p:cBhvr>
                                    </p:animEffect>
                                    <p:anim calcmode="lin" valueType="num">
                                      <p:cBhvr>
                                        <p:cTn id="78" dur="1000" fill="hold"/>
                                        <p:tgtEl>
                                          <p:spTgt spid="203779">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20377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03779">
                                            <p:txEl>
                                              <p:pRg st="13" end="13"/>
                                            </p:txEl>
                                          </p:spTgt>
                                        </p:tgtEl>
                                        <p:attrNameLst>
                                          <p:attrName>style.visibility</p:attrName>
                                        </p:attrNameLst>
                                      </p:cBhvr>
                                      <p:to>
                                        <p:strVal val="visible"/>
                                      </p:to>
                                    </p:set>
                                    <p:animEffect transition="in" filter="fade">
                                      <p:cBhvr>
                                        <p:cTn id="84" dur="1000"/>
                                        <p:tgtEl>
                                          <p:spTgt spid="203779">
                                            <p:txEl>
                                              <p:pRg st="13" end="13"/>
                                            </p:txEl>
                                          </p:spTgt>
                                        </p:tgtEl>
                                      </p:cBhvr>
                                    </p:animEffect>
                                    <p:anim calcmode="lin" valueType="num">
                                      <p:cBhvr>
                                        <p:cTn id="85" dur="1000" fill="hold"/>
                                        <p:tgtEl>
                                          <p:spTgt spid="203779">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203779">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9224"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9226"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9218" name="Rectangle 2">
            <a:extLst>
              <a:ext uri="{FF2B5EF4-FFF2-40B4-BE49-F238E27FC236}">
                <a16:creationId xmlns:a16="http://schemas.microsoft.com/office/drawing/2014/main" id="{F1FC22C6-1C32-6724-D8A9-6AC2450FD167}"/>
              </a:ext>
            </a:extLst>
          </p:cNvPr>
          <p:cNvSpPr>
            <a:spLocks noGrp="1" noChangeArrowheads="1"/>
          </p:cNvSpPr>
          <p:nvPr>
            <p:ph type="title"/>
          </p:nvPr>
        </p:nvSpPr>
        <p:spPr>
          <a:xfrm>
            <a:off x="611560" y="4888120"/>
            <a:ext cx="6400800" cy="1507067"/>
          </a:xfrm>
        </p:spPr>
        <p:txBody>
          <a:bodyPr>
            <a:normAutofit/>
          </a:bodyPr>
          <a:lstStyle/>
          <a:p>
            <a:pPr eaLnBrk="1" hangingPunct="1"/>
            <a:r>
              <a:rPr lang="ru-RU" altLang="ru-KZ" sz="3500" b="1" u="sng" dirty="0">
                <a:solidFill>
                  <a:schemeClr val="tx2"/>
                </a:solidFill>
                <a:latin typeface="Times New Roman" panose="02020603050405020304" pitchFamily="18" charset="0"/>
                <a:cs typeface="Times New Roman" panose="02020603050405020304" pitchFamily="18" charset="0"/>
              </a:rPr>
              <a:t>  </a:t>
            </a:r>
            <a:r>
              <a:rPr lang="ru-RU" altLang="ru-KZ" sz="3500" b="1" u="sng" dirty="0" err="1">
                <a:solidFill>
                  <a:schemeClr val="tx2"/>
                </a:solidFill>
                <a:latin typeface="Times New Roman" panose="02020603050405020304" pitchFamily="18" charset="0"/>
                <a:cs typeface="Times New Roman" panose="02020603050405020304" pitchFamily="18" charset="0"/>
              </a:rPr>
              <a:t>Пәннін</a:t>
            </a:r>
            <a:r>
              <a:rPr lang="ru-RU" altLang="ru-KZ" sz="3500" b="1" u="sng" dirty="0">
                <a:solidFill>
                  <a:schemeClr val="tx2"/>
                </a:solidFill>
                <a:latin typeface="Times New Roman" panose="02020603050405020304" pitchFamily="18" charset="0"/>
                <a:cs typeface="Times New Roman" panose="02020603050405020304" pitchFamily="18" charset="0"/>
              </a:rPr>
              <a:t> </a:t>
            </a:r>
            <a:r>
              <a:rPr lang="ru-RU" altLang="ru-KZ" sz="3500" b="1" u="sng" dirty="0" err="1">
                <a:solidFill>
                  <a:schemeClr val="tx2"/>
                </a:solidFill>
                <a:latin typeface="Times New Roman" panose="02020603050405020304" pitchFamily="18" charset="0"/>
                <a:cs typeface="Times New Roman" panose="02020603050405020304" pitchFamily="18" charset="0"/>
              </a:rPr>
              <a:t>мақсаты</a:t>
            </a:r>
            <a:r>
              <a:rPr lang="ru-RU" altLang="ru-KZ" sz="3500" b="1" u="sng" dirty="0">
                <a:solidFill>
                  <a:schemeClr val="tx2"/>
                </a:solidFill>
                <a:latin typeface="Times New Roman" panose="02020603050405020304" pitchFamily="18" charset="0"/>
                <a:cs typeface="Times New Roman" panose="02020603050405020304" pitchFamily="18" charset="0"/>
              </a:rPr>
              <a:t> </a:t>
            </a:r>
            <a:r>
              <a:rPr lang="ru-RU" altLang="ru-KZ" sz="3500" b="1" u="sng" dirty="0" err="1">
                <a:solidFill>
                  <a:schemeClr val="tx2"/>
                </a:solidFill>
                <a:latin typeface="Times New Roman" panose="02020603050405020304" pitchFamily="18" charset="0"/>
                <a:cs typeface="Times New Roman" panose="02020603050405020304" pitchFamily="18" charset="0"/>
              </a:rPr>
              <a:t>және</a:t>
            </a:r>
            <a:r>
              <a:rPr lang="ru-RU" altLang="ru-KZ" sz="3500" b="1" u="sng" dirty="0">
                <a:solidFill>
                  <a:schemeClr val="tx2"/>
                </a:solidFill>
                <a:latin typeface="Times New Roman" panose="02020603050405020304" pitchFamily="18" charset="0"/>
                <a:cs typeface="Times New Roman" panose="02020603050405020304" pitchFamily="18" charset="0"/>
              </a:rPr>
              <a:t> </a:t>
            </a:r>
            <a:r>
              <a:rPr lang="ru-RU" altLang="ru-KZ" sz="3500" b="1" u="sng" dirty="0" err="1">
                <a:solidFill>
                  <a:schemeClr val="tx2"/>
                </a:solidFill>
                <a:latin typeface="Times New Roman" panose="02020603050405020304" pitchFamily="18" charset="0"/>
                <a:cs typeface="Times New Roman" panose="02020603050405020304" pitchFamily="18" charset="0"/>
              </a:rPr>
              <a:t>міндеттер</a:t>
            </a:r>
            <a:r>
              <a:rPr lang="ru-RU" altLang="ru-KZ" sz="3500" b="1" u="sng" dirty="0">
                <a:solidFill>
                  <a:schemeClr val="tx2"/>
                </a:solidFill>
                <a:latin typeface="Times New Roman" panose="02020603050405020304" pitchFamily="18" charset="0"/>
                <a:cs typeface="Times New Roman" panose="02020603050405020304" pitchFamily="18" charset="0"/>
              </a:rPr>
              <a:t>:</a:t>
            </a:r>
          </a:p>
        </p:txBody>
      </p:sp>
      <p:sp>
        <p:nvSpPr>
          <p:cNvPr id="9219" name="Rectangle 3">
            <a:extLst>
              <a:ext uri="{FF2B5EF4-FFF2-40B4-BE49-F238E27FC236}">
                <a16:creationId xmlns:a16="http://schemas.microsoft.com/office/drawing/2014/main" id="{BED957F0-EE4D-1AF2-18C9-12D42017C30C}"/>
              </a:ext>
            </a:extLst>
          </p:cNvPr>
          <p:cNvSpPr>
            <a:spLocks noGrp="1" noChangeArrowheads="1"/>
          </p:cNvSpPr>
          <p:nvPr>
            <p:ph idx="1"/>
          </p:nvPr>
        </p:nvSpPr>
        <p:spPr>
          <a:xfrm>
            <a:off x="513158" y="685800"/>
            <a:ext cx="7803257" cy="4183360"/>
          </a:xfrm>
        </p:spPr>
        <p:txBody>
          <a:bodyPr>
            <a:normAutofit/>
          </a:bodyPr>
          <a:lstStyle/>
          <a:p>
            <a:pPr eaLnBrk="1" hangingPunct="1">
              <a:lnSpc>
                <a:spcPct val="90000"/>
              </a:lnSpc>
            </a:pPr>
            <a:r>
              <a:rPr lang="ru-RU" altLang="ru-RU" sz="1800" b="1" dirty="0" err="1">
                <a:solidFill>
                  <a:schemeClr val="tx1"/>
                </a:solidFill>
                <a:latin typeface="Times New Roman" panose="02020603050405020304" pitchFamily="18" charset="0"/>
                <a:cs typeface="Times New Roman" panose="02020603050405020304" pitchFamily="18" charset="0"/>
              </a:rPr>
              <a:t>Мақсаты</a:t>
            </a:r>
            <a:r>
              <a:rPr lang="ru-RU" altLang="ru-RU" sz="1800" b="1" dirty="0">
                <a:solidFill>
                  <a:schemeClr val="tx1"/>
                </a:solidFill>
                <a:latin typeface="Times New Roman" panose="02020603050405020304" pitchFamily="18" charset="0"/>
                <a:cs typeface="Times New Roman" panose="02020603050405020304" pitchFamily="18" charset="0"/>
              </a:rPr>
              <a:t>: </a:t>
            </a:r>
            <a:r>
              <a:rPr lang="kk-KZ" altLang="LID4096" sz="1800" dirty="0">
                <a:solidFill>
                  <a:schemeClr val="tx1"/>
                </a:solidFill>
                <a:latin typeface="Times New Roman" panose="02020603050405020304" pitchFamily="18" charset="0"/>
                <a:cs typeface="Times New Roman" panose="02020603050405020304" pitchFamily="18" charset="0"/>
              </a:rPr>
              <a:t>микроорганизмдердің систематикасын, морфолого-культуралдық, физиолого-биохимиялық қасиеттерін, генетикасын, клеткадағы зат алмасу процестерін, экологиясын, микроорганизмдердің дамуының физиологиялық заңдылықтары мен өсіру принциптерін қолдана білу қабілеттіліктерін қалыптастыру</a:t>
            </a:r>
            <a:r>
              <a:rPr lang="kk-KZ" altLang="ru-RU" sz="1800" dirty="0">
                <a:solidFill>
                  <a:schemeClr val="tx1"/>
                </a:solidFill>
                <a:latin typeface="Times New Roman" panose="02020603050405020304" pitchFamily="18" charset="0"/>
                <a:cs typeface="Times New Roman" panose="02020603050405020304" pitchFamily="18" charset="0"/>
              </a:rPr>
              <a:t>. </a:t>
            </a:r>
            <a:endParaRPr lang="ru-RU" altLang="ru-RU" sz="1800"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r>
              <a:rPr lang="ru-RU" altLang="ru-RU" sz="1800" b="1" dirty="0" err="1">
                <a:solidFill>
                  <a:schemeClr val="tx1"/>
                </a:solidFill>
                <a:latin typeface="Times New Roman" panose="02020603050405020304" pitchFamily="18" charset="0"/>
                <a:cs typeface="Times New Roman" panose="02020603050405020304" pitchFamily="18" charset="0"/>
              </a:rPr>
              <a:t>Міндеттері</a:t>
            </a:r>
            <a:r>
              <a:rPr lang="ru-RU" altLang="ru-RU" sz="1800" b="1" dirty="0">
                <a:solidFill>
                  <a:schemeClr val="tx1"/>
                </a:solidFill>
                <a:latin typeface="Times New Roman" panose="02020603050405020304" pitchFamily="18" charset="0"/>
                <a:cs typeface="Times New Roman" panose="02020603050405020304" pitchFamily="18" charset="0"/>
              </a:rPr>
              <a:t>: </a:t>
            </a:r>
            <a:r>
              <a:rPr lang="kk-KZ" altLang="ru-RU" sz="1800" dirty="0">
                <a:solidFill>
                  <a:schemeClr val="tx1"/>
                </a:solidFill>
                <a:latin typeface="Times New Roman" panose="02020603050405020304" pitchFamily="18" charset="0"/>
                <a:cs typeface="Times New Roman" panose="02020603050405020304" pitchFamily="18" charset="0"/>
              </a:rPr>
              <a:t>-микроорганизмдер мен жұмыс істеу әдістерін</a:t>
            </a:r>
            <a:r>
              <a:rPr lang="en-US" altLang="ru-RU" sz="1800" dirty="0">
                <a:solidFill>
                  <a:schemeClr val="tx1"/>
                </a:solidFill>
                <a:latin typeface="Times New Roman" panose="02020603050405020304" pitchFamily="18" charset="0"/>
                <a:cs typeface="Times New Roman" panose="02020603050405020304" pitchFamily="18" charset="0"/>
              </a:rPr>
              <a:t> </a:t>
            </a:r>
            <a:r>
              <a:rPr lang="kk-KZ" altLang="ru-RU" sz="1800" dirty="0">
                <a:solidFill>
                  <a:schemeClr val="tx1"/>
                </a:solidFill>
                <a:latin typeface="Times New Roman" panose="02020603050405020304" pitchFamily="18" charset="0"/>
                <a:cs typeface="Times New Roman" panose="02020603050405020304" pitchFamily="18" charset="0"/>
              </a:rPr>
              <a:t>білу;</a:t>
            </a:r>
            <a:endParaRPr lang="en-US" altLang="ru-RU" sz="1800"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r>
              <a:rPr lang="kk-KZ" altLang="ru-RU" sz="1800" dirty="0">
                <a:solidFill>
                  <a:schemeClr val="tx1"/>
                </a:solidFill>
                <a:latin typeface="Times New Roman" panose="02020603050405020304" pitchFamily="18" charset="0"/>
                <a:cs typeface="Times New Roman" panose="02020603050405020304" pitchFamily="18" charset="0"/>
              </a:rPr>
              <a:t>-Микроорганизмдердің барлық топтарының морфологиясымен таныстыру;</a:t>
            </a:r>
            <a:br>
              <a:rPr lang="kk-KZ" altLang="ru-RU" sz="1800" dirty="0">
                <a:solidFill>
                  <a:schemeClr val="tx1"/>
                </a:solidFill>
                <a:latin typeface="Times New Roman" panose="02020603050405020304" pitchFamily="18" charset="0"/>
                <a:cs typeface="Times New Roman" panose="02020603050405020304" pitchFamily="18" charset="0"/>
              </a:rPr>
            </a:br>
            <a:r>
              <a:rPr lang="kk-KZ" altLang="ru-RU" sz="1800" dirty="0">
                <a:solidFill>
                  <a:schemeClr val="tx1"/>
                </a:solidFill>
                <a:latin typeface="Times New Roman" panose="02020603050405020304" pitchFamily="18" charset="0"/>
                <a:cs typeface="Times New Roman" panose="02020603050405020304" pitchFamily="18" charset="0"/>
              </a:rPr>
              <a:t>-Микроорганизмдердің физиологиясы және биохимиясына түсінік беру, сондай-ақ олардың тіршілік ету қабілетіне қоршаған орта факторларының әсерлері туралы түсінік беру;</a:t>
            </a:r>
            <a:endParaRPr lang="ru-RU" altLang="ru-RU" sz="1800"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r>
              <a:rPr lang="kk-KZ" altLang="ru-RU" sz="1800" dirty="0">
                <a:solidFill>
                  <a:schemeClr val="tx1"/>
                </a:solidFill>
                <a:latin typeface="Times New Roman" panose="02020603050405020304" pitchFamily="18" charset="0"/>
                <a:cs typeface="Times New Roman" panose="02020603050405020304" pitchFamily="18" charset="0"/>
              </a:rPr>
              <a:t>-М</a:t>
            </a:r>
            <a:r>
              <a:rPr lang="kk-KZ" altLang="LID4096" sz="1800" dirty="0">
                <a:solidFill>
                  <a:schemeClr val="tx1"/>
                </a:solidFill>
                <a:latin typeface="Times New Roman" panose="02020603050405020304" pitchFamily="18" charset="0"/>
                <a:cs typeface="Times New Roman" panose="02020603050405020304" pitchFamily="18" charset="0"/>
              </a:rPr>
              <a:t>икроорганизмдерден алынатын өнімдердің балық шаруашылығындаңы маңызын талқылау; микроорганизмдердің адам өміріндегі және табиғаттағы рөлін бағалау.</a:t>
            </a:r>
            <a:endParaRPr lang="ru-RU" altLang="ru-RU" sz="1800" b="1"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endParaRPr lang="ru-RU" altLang="ru-RU" sz="1400" b="1"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447</TotalTime>
  <Words>1800</Words>
  <Application>Microsoft Office PowerPoint</Application>
  <PresentationFormat>Экран (4:3)</PresentationFormat>
  <Paragraphs>272</Paragraphs>
  <Slides>40</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40</vt:i4>
      </vt:variant>
    </vt:vector>
  </HeadingPairs>
  <TitlesOfParts>
    <vt:vector size="48" baseType="lpstr">
      <vt:lpstr>Aptos</vt:lpstr>
      <vt:lpstr>Arial</vt:lpstr>
      <vt:lpstr>Arial Narrow</vt:lpstr>
      <vt:lpstr>Century Gothic</vt:lpstr>
      <vt:lpstr>Times New Roman</vt:lpstr>
      <vt:lpstr>Wingdings</vt:lpstr>
      <vt:lpstr>Wingdings 3</vt:lpstr>
      <vt:lpstr>Сектор</vt:lpstr>
      <vt:lpstr>Кіріспе. Микробиология туралы түсінік. Микробиология ғылымдары дамуының негізгі кезеңдері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Пәннін мақсаты және міндеттер:</vt:lpstr>
      <vt:lpstr>Микроорганизмдер </vt:lpstr>
      <vt:lpstr>Презентация PowerPoint</vt:lpstr>
      <vt:lpstr>Презентация PowerPoint</vt:lpstr>
      <vt:lpstr>Микроорганизмдердің жалпы қасиеттері.</vt:lpstr>
      <vt:lpstr>Презентация PowerPoint</vt:lpstr>
      <vt:lpstr>МИКРОБИОЛОГИЯНЫҢ ҚҰРЫЛЫМЫ: </vt:lpstr>
      <vt:lpstr>Презентация PowerPoint</vt:lpstr>
      <vt:lpstr>МИКРОБИОЛОГИЯ ДАМУЫНЫҢ ТАРИХИ САТЫЛАРЫ: </vt:lpstr>
      <vt:lpstr>Презентация PowerPoint</vt:lpstr>
      <vt:lpstr>Презентация PowerPoint</vt:lpstr>
      <vt:lpstr>Презентация PowerPoint</vt:lpstr>
      <vt:lpstr>Презентация PowerPoint</vt:lpstr>
      <vt:lpstr>ФИЗИОЛОГИЯЛЫҚ КЕЗЕҢ  - микробиологияның алтын ғасыры (XVII- XIX-ғасырлар аралығы) </vt:lpstr>
      <vt:lpstr>Презентация PowerPoint</vt:lpstr>
      <vt:lpstr>Презентация PowerPoint</vt:lpstr>
      <vt:lpstr>Презентация PowerPoint</vt:lpstr>
      <vt:lpstr>Презентация PowerPoint</vt:lpstr>
      <vt:lpstr>ИММУНОЛОГИЯЛЫҚ КЕЗЕҢ</vt:lpstr>
      <vt:lpstr>Презентация PowerPoint</vt:lpstr>
      <vt:lpstr>АНТИБИОТИКТЕРДІҢ АШЫЛУЫ</vt:lpstr>
      <vt:lpstr>Презентация PowerPoint</vt:lpstr>
      <vt:lpstr>ЗАМАНАУИ МОЛЕКУЛАЛЫҚ- ГЕНЕТИКАЛЫҚ КЕЗЕҢ</vt:lpstr>
      <vt:lpstr>МЕДИЦИНАЛЫҚ МИКРОБИОЛОГИЯ</vt:lpstr>
      <vt:lpstr>Фармацевтикалық микробиология</vt:lpstr>
      <vt:lpstr>Презентация PowerPoint</vt:lpstr>
      <vt:lpstr>Презентация PowerPoint</vt:lpstr>
      <vt:lpstr>МИКРОБИОЛОГИЯЛЫҚ (БАКТЕРИОЛОГИЯЛЫҚ) ӘДІС</vt:lpstr>
      <vt:lpstr>Презентация PowerPoint</vt:lpstr>
      <vt:lpstr>Презентация PowerPoint</vt:lpstr>
      <vt:lpstr>Презентация PowerPoint</vt:lpstr>
      <vt:lpstr>ӘДЕБИЕТТЕР: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Данияр Магажан</dc:creator>
  <cp:lastModifiedBy>Диас Суюнбай</cp:lastModifiedBy>
  <cp:revision>43</cp:revision>
  <dcterms:created xsi:type="dcterms:W3CDTF">2014-01-26T06:09:05Z</dcterms:created>
  <dcterms:modified xsi:type="dcterms:W3CDTF">2026-01-22T09:34:42Z</dcterms:modified>
</cp:coreProperties>
</file>